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9"/>
  </p:notesMasterIdLst>
  <p:handoutMasterIdLst>
    <p:handoutMasterId r:id="rId20"/>
  </p:handoutMasterIdLst>
  <p:sldIdLst>
    <p:sldId id="361" r:id="rId2"/>
    <p:sldId id="363" r:id="rId3"/>
    <p:sldId id="380" r:id="rId4"/>
    <p:sldId id="382" r:id="rId5"/>
    <p:sldId id="395" r:id="rId6"/>
    <p:sldId id="384" r:id="rId7"/>
    <p:sldId id="385" r:id="rId8"/>
    <p:sldId id="386" r:id="rId9"/>
    <p:sldId id="387" r:id="rId10"/>
    <p:sldId id="388" r:id="rId11"/>
    <p:sldId id="389" r:id="rId12"/>
    <p:sldId id="390" r:id="rId13"/>
    <p:sldId id="391" r:id="rId14"/>
    <p:sldId id="392" r:id="rId15"/>
    <p:sldId id="393" r:id="rId16"/>
    <p:sldId id="394" r:id="rId17"/>
    <p:sldId id="364" r:id="rId18"/>
  </p:sldIdLst>
  <p:sldSz cx="9144000" cy="6858000" type="screen4x3"/>
  <p:notesSz cx="7102475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CC00CC"/>
    <a:srgbClr val="000000"/>
    <a:srgbClr val="0099FF"/>
    <a:srgbClr val="0000FF"/>
    <a:srgbClr val="E671EF"/>
    <a:srgbClr val="F6B704"/>
    <a:srgbClr val="6BD147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70" autoAdjust="0"/>
    <p:restoredTop sz="94681" autoAdjust="0"/>
  </p:normalViewPr>
  <p:slideViewPr>
    <p:cSldViewPr>
      <p:cViewPr varScale="1">
        <p:scale>
          <a:sx n="65" d="100"/>
          <a:sy n="65" d="100"/>
        </p:scale>
        <p:origin x="118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B2BE86-357F-41BF-9951-72E0ED6D760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B16B53E-9655-4929-B8FF-2CBDB4CF4E14}">
      <dgm:prSet phldrT="[Testo]" custT="1"/>
      <dgm:spPr>
        <a:xfrm>
          <a:off x="306061" y="117720"/>
          <a:ext cx="5886626" cy="403200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it-IT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1. PANORAMICA DELL’ATTUAZIONE DEL PO</a:t>
          </a:r>
          <a:endParaRPr lang="it-IT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CC2646F-1178-453C-862B-E726ECB3DE47}" type="parTrans" cxnId="{2831B858-C163-47DE-9621-639FD21F13C5}">
      <dgm:prSet/>
      <dgm:spPr/>
      <dgm:t>
        <a:bodyPr/>
        <a:lstStyle/>
        <a:p>
          <a:endParaRPr lang="it-IT" sz="1600"/>
        </a:p>
      </dgm:t>
    </dgm:pt>
    <dgm:pt modelId="{8A1BE5C8-830B-4B11-BCAD-8100EC24357E}" type="sibTrans" cxnId="{2831B858-C163-47DE-9621-639FD21F13C5}">
      <dgm:prSet/>
      <dgm:spPr/>
      <dgm:t>
        <a:bodyPr/>
        <a:lstStyle/>
        <a:p>
          <a:endParaRPr lang="it-IT" sz="1600"/>
        </a:p>
      </dgm:t>
    </dgm:pt>
    <dgm:pt modelId="{87869031-3B96-4105-80CC-6F2A648A933D}">
      <dgm:prSet custT="1"/>
      <dgm:spPr>
        <a:xfrm>
          <a:off x="306312" y="631811"/>
          <a:ext cx="5886375" cy="352800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it-IT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2. ATTUAZIONE PER ASSE PRIORITARIO (Dati finanziari, fisici e qualitativi)</a:t>
          </a:r>
          <a:endParaRPr lang="it-IT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12B23A0-2490-409B-A188-9A65804E6E20}" type="parTrans" cxnId="{B7A2F98D-5D4B-4F9B-9779-44634328D82C}">
      <dgm:prSet/>
      <dgm:spPr/>
      <dgm:t>
        <a:bodyPr/>
        <a:lstStyle/>
        <a:p>
          <a:endParaRPr lang="it-IT" sz="1600"/>
        </a:p>
      </dgm:t>
    </dgm:pt>
    <dgm:pt modelId="{1B6A1686-F6F9-4ADD-919F-1D56400673CE}" type="sibTrans" cxnId="{B7A2F98D-5D4B-4F9B-9779-44634328D82C}">
      <dgm:prSet/>
      <dgm:spPr/>
      <dgm:t>
        <a:bodyPr/>
        <a:lstStyle/>
        <a:p>
          <a:endParaRPr lang="it-IT" sz="1600"/>
        </a:p>
      </dgm:t>
    </dgm:pt>
    <dgm:pt modelId="{B5BF7D9B-BCE8-4E0C-B812-B554480C5676}">
      <dgm:prSet custT="1"/>
      <dgm:spPr>
        <a:xfrm>
          <a:off x="301167" y="1609572"/>
          <a:ext cx="5889523" cy="453599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just"/>
          <a:r>
            <a:rPr lang="it-IT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4. SINTESI DELLE VALUTAZIONI</a:t>
          </a:r>
          <a:endParaRPr lang="it-IT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0E4F5DC-84CE-459B-93EB-94F68ED8B65B}" type="parTrans" cxnId="{83344AB7-36C2-44BD-9FA3-28163BFD34EC}">
      <dgm:prSet/>
      <dgm:spPr/>
      <dgm:t>
        <a:bodyPr/>
        <a:lstStyle/>
        <a:p>
          <a:endParaRPr lang="it-IT" sz="1600"/>
        </a:p>
      </dgm:t>
    </dgm:pt>
    <dgm:pt modelId="{232A679C-ED07-472E-A80B-1BBF93F0EEE6}" type="sibTrans" cxnId="{83344AB7-36C2-44BD-9FA3-28163BFD34EC}">
      <dgm:prSet/>
      <dgm:spPr/>
      <dgm:t>
        <a:bodyPr/>
        <a:lstStyle/>
        <a:p>
          <a:endParaRPr lang="it-IT" sz="1600"/>
        </a:p>
      </dgm:t>
    </dgm:pt>
    <dgm:pt modelId="{16E7B716-4923-4D52-9B21-05534BE6F6DD}">
      <dgm:prSet custT="1"/>
      <dgm:spPr>
        <a:xfrm>
          <a:off x="308122" y="2174051"/>
          <a:ext cx="5883907" cy="602640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it-IT" sz="16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5. RELAZIONE SULL’ATTUAZIONE DEGLI STRUMENTI FINANZIARI </a:t>
          </a:r>
          <a:endParaRPr lang="it-IT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53095DC-E2C3-439C-8F82-019462148704}" type="parTrans" cxnId="{5E21A6A6-E2AB-4C45-ABF6-D41A2A5881CF}">
      <dgm:prSet/>
      <dgm:spPr/>
      <dgm:t>
        <a:bodyPr/>
        <a:lstStyle/>
        <a:p>
          <a:endParaRPr lang="it-IT" sz="1600"/>
        </a:p>
      </dgm:t>
    </dgm:pt>
    <dgm:pt modelId="{94C1589D-0354-4401-8E13-06DD96FF7B6C}" type="sibTrans" cxnId="{5E21A6A6-E2AB-4C45-ABF6-D41A2A5881CF}">
      <dgm:prSet/>
      <dgm:spPr/>
      <dgm:t>
        <a:bodyPr/>
        <a:lstStyle/>
        <a:p>
          <a:endParaRPr lang="it-IT" sz="1600"/>
        </a:p>
      </dgm:t>
    </dgm:pt>
    <dgm:pt modelId="{CAF30E85-B9B4-49FB-9B8D-6C2CB1C2547A}">
      <dgm:prSet custT="1"/>
      <dgm:spPr>
        <a:xfrm>
          <a:off x="308424" y="2887572"/>
          <a:ext cx="5879102" cy="378000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6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6. ASPETTI CHE INCIDONO SUI RISULTATI DEL PO E MISURE ADOTTATE</a:t>
          </a:r>
        </a:p>
      </dgm:t>
    </dgm:pt>
    <dgm:pt modelId="{715AA95E-AA38-4D93-8F8E-AA69908CBC0C}" type="parTrans" cxnId="{2ECFB597-396D-4482-B544-D7347646EEBD}">
      <dgm:prSet/>
      <dgm:spPr/>
      <dgm:t>
        <a:bodyPr/>
        <a:lstStyle/>
        <a:p>
          <a:endParaRPr lang="it-IT" sz="1600"/>
        </a:p>
      </dgm:t>
    </dgm:pt>
    <dgm:pt modelId="{64966BA1-E819-4BEF-99A6-BA36C81B2B67}" type="sibTrans" cxnId="{2ECFB597-396D-4482-B544-D7347646EEBD}">
      <dgm:prSet/>
      <dgm:spPr/>
      <dgm:t>
        <a:bodyPr/>
        <a:lstStyle/>
        <a:p>
          <a:endParaRPr lang="it-IT" sz="1600"/>
        </a:p>
      </dgm:t>
    </dgm:pt>
    <dgm:pt modelId="{F9A8F5C4-1B18-4690-94F1-ABF40DFE7E07}">
      <dgm:prSet custT="1"/>
      <dgm:spPr>
        <a:xfrm>
          <a:off x="299353" y="1095491"/>
          <a:ext cx="5891386" cy="403200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it-IT" sz="16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3. INDICATORI COMUNI E SPECIFICI </a:t>
          </a:r>
          <a:endParaRPr lang="it-IT" sz="16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F31273C-DF8C-4021-ADE3-489F7FCAFBB4}" type="sibTrans" cxnId="{E5F1717E-799C-483D-978C-8CEC87FE5EB7}">
      <dgm:prSet/>
      <dgm:spPr/>
      <dgm:t>
        <a:bodyPr/>
        <a:lstStyle/>
        <a:p>
          <a:endParaRPr lang="it-IT" sz="1600"/>
        </a:p>
      </dgm:t>
    </dgm:pt>
    <dgm:pt modelId="{BFC55088-7796-4A99-B209-411F02E94993}" type="parTrans" cxnId="{E5F1717E-799C-483D-978C-8CEC87FE5EB7}">
      <dgm:prSet/>
      <dgm:spPr/>
      <dgm:t>
        <a:bodyPr/>
        <a:lstStyle/>
        <a:p>
          <a:endParaRPr lang="it-IT" sz="1600"/>
        </a:p>
      </dgm:t>
    </dgm:pt>
    <dgm:pt modelId="{66063692-DFE6-4EFF-9BE6-334ABE1BCA49}" type="pres">
      <dgm:prSet presAssocID="{43B2BE86-357F-41BF-9951-72E0ED6D760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417EF89-BCB3-4099-945C-D0F88D0DCF08}" type="pres">
      <dgm:prSet presAssocID="{9B16B53E-9655-4929-B8FF-2CBDB4CF4E14}" presName="parentLin" presStyleCnt="0"/>
      <dgm:spPr/>
    </dgm:pt>
    <dgm:pt modelId="{65E0B743-D63D-464F-BA39-7FD655EFC5D3}" type="pres">
      <dgm:prSet presAssocID="{9B16B53E-9655-4929-B8FF-2CBDB4CF4E14}" presName="parentLeftMargin" presStyleLbl="node1" presStyleIdx="0" presStyleCnt="6"/>
      <dgm:spPr/>
      <dgm:t>
        <a:bodyPr/>
        <a:lstStyle/>
        <a:p>
          <a:endParaRPr lang="it-IT"/>
        </a:p>
      </dgm:t>
    </dgm:pt>
    <dgm:pt modelId="{78859D64-A9B7-41A8-80EE-999E4ADF8A79}" type="pres">
      <dgm:prSet presAssocID="{9B16B53E-9655-4929-B8FF-2CBDB4CF4E14}" presName="parentText" presStyleLbl="node1" presStyleIdx="0" presStyleCnt="6" custScaleX="138364" custScaleY="122320" custLinFactNeighborX="18478" custLinFactNeighborY="16034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6CBD295-22CD-40BE-BA71-3BE957631BA4}" type="pres">
      <dgm:prSet presAssocID="{9B16B53E-9655-4929-B8FF-2CBDB4CF4E14}" presName="negativeSpace" presStyleCnt="0"/>
      <dgm:spPr/>
    </dgm:pt>
    <dgm:pt modelId="{A3C14F06-C0C6-4837-9872-D409218E6496}" type="pres">
      <dgm:prSet presAssocID="{9B16B53E-9655-4929-B8FF-2CBDB4CF4E14}" presName="childText" presStyleLbl="conFgAcc1" presStyleIdx="0" presStyleCnt="6">
        <dgm:presLayoutVars>
          <dgm:bulletEnabled val="1"/>
        </dgm:presLayoutVars>
      </dgm:prSet>
      <dgm:spPr>
        <a:xfrm>
          <a:off x="0" y="417611"/>
          <a:ext cx="6192688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D1634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it-IT"/>
        </a:p>
      </dgm:t>
    </dgm:pt>
    <dgm:pt modelId="{41CB5C6D-81B2-464A-A07C-DBB5AD686904}" type="pres">
      <dgm:prSet presAssocID="{8A1BE5C8-830B-4B11-BCAD-8100EC24357E}" presName="spaceBetweenRectangles" presStyleCnt="0"/>
      <dgm:spPr/>
    </dgm:pt>
    <dgm:pt modelId="{A8666FE3-8D99-4FC4-AEB9-27AD3CF6BD21}" type="pres">
      <dgm:prSet presAssocID="{87869031-3B96-4105-80CC-6F2A648A933D}" presName="parentLin" presStyleCnt="0"/>
      <dgm:spPr/>
    </dgm:pt>
    <dgm:pt modelId="{A1D94B45-62B8-434F-A6D5-511A7CAF5E28}" type="pres">
      <dgm:prSet presAssocID="{87869031-3B96-4105-80CC-6F2A648A933D}" presName="parentLeftMargin" presStyleLbl="node1" presStyleIdx="0" presStyleCnt="6"/>
      <dgm:spPr/>
      <dgm:t>
        <a:bodyPr/>
        <a:lstStyle/>
        <a:p>
          <a:endParaRPr lang="it-IT"/>
        </a:p>
      </dgm:t>
    </dgm:pt>
    <dgm:pt modelId="{628BA44C-34D9-4FA0-A580-22AFAB22180D}" type="pres">
      <dgm:prSet presAssocID="{87869031-3B96-4105-80CC-6F2A648A933D}" presName="parentText" presStyleLbl="node1" presStyleIdx="1" presStyleCnt="6" custScaleX="137537" custScaleY="173369" custLinFactNeighborX="3462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7D0E451-0CAD-440F-9C5E-25493A6A3625}" type="pres">
      <dgm:prSet presAssocID="{87869031-3B96-4105-80CC-6F2A648A933D}" presName="negativeSpace" presStyleCnt="0"/>
      <dgm:spPr/>
    </dgm:pt>
    <dgm:pt modelId="{015F27BF-4660-4895-90DF-2F8C75F9F5EE}" type="pres">
      <dgm:prSet presAssocID="{87869031-3B96-4105-80CC-6F2A648A933D}" presName="childText" presStyleLbl="conFgAcc1" presStyleIdx="1" presStyleCnt="6">
        <dgm:presLayoutVars>
          <dgm:bulletEnabled val="1"/>
        </dgm:presLayoutVars>
      </dgm:prSet>
      <dgm:spPr>
        <a:xfrm>
          <a:off x="0" y="881291"/>
          <a:ext cx="6192688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D1634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it-IT"/>
        </a:p>
      </dgm:t>
    </dgm:pt>
    <dgm:pt modelId="{8C5C31F1-A1CB-4F53-BCAA-9C6E944302BF}" type="pres">
      <dgm:prSet presAssocID="{1B6A1686-F6F9-4ADD-919F-1D56400673CE}" presName="spaceBetweenRectangles" presStyleCnt="0"/>
      <dgm:spPr/>
    </dgm:pt>
    <dgm:pt modelId="{A9B7370B-7AF4-4980-A301-F493F62C4E0B}" type="pres">
      <dgm:prSet presAssocID="{F9A8F5C4-1B18-4690-94F1-ABF40DFE7E07}" presName="parentLin" presStyleCnt="0"/>
      <dgm:spPr/>
    </dgm:pt>
    <dgm:pt modelId="{B0CB2675-E491-4F04-982C-AA12658066C0}" type="pres">
      <dgm:prSet presAssocID="{F9A8F5C4-1B18-4690-94F1-ABF40DFE7E07}" presName="parentLeftMargin" presStyleLbl="node1" presStyleIdx="1" presStyleCnt="6"/>
      <dgm:spPr/>
      <dgm:t>
        <a:bodyPr/>
        <a:lstStyle/>
        <a:p>
          <a:endParaRPr lang="it-IT"/>
        </a:p>
      </dgm:t>
    </dgm:pt>
    <dgm:pt modelId="{7D44ACA4-E6D0-494D-A805-972D543B8A78}" type="pres">
      <dgm:prSet presAssocID="{F9A8F5C4-1B18-4690-94F1-ABF40DFE7E07}" presName="parentText" presStyleLbl="node1" presStyleIdx="2" presStyleCnt="6" custScaleX="140574" custScaleY="110886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8EA068C-9DBF-4206-9498-02D0D51FC70D}" type="pres">
      <dgm:prSet presAssocID="{F9A8F5C4-1B18-4690-94F1-ABF40DFE7E07}" presName="negativeSpace" presStyleCnt="0"/>
      <dgm:spPr/>
    </dgm:pt>
    <dgm:pt modelId="{C5D29219-1513-4792-8210-0DEBA3F8EBE3}" type="pres">
      <dgm:prSet presAssocID="{F9A8F5C4-1B18-4690-94F1-ABF40DFE7E07}" presName="childText" presStyleLbl="conFgAcc1" presStyleIdx="2" presStyleCnt="6">
        <dgm:presLayoutVars>
          <dgm:bulletEnabled val="1"/>
        </dgm:presLayoutVars>
      </dgm:prSet>
      <dgm:spPr>
        <a:xfrm>
          <a:off x="0" y="1395372"/>
          <a:ext cx="6192688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D1634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it-IT"/>
        </a:p>
      </dgm:t>
    </dgm:pt>
    <dgm:pt modelId="{E862A69B-1430-421C-899F-5204013E93BA}" type="pres">
      <dgm:prSet presAssocID="{BF31273C-DF8C-4021-ADE3-489F7FCAFBB4}" presName="spaceBetweenRectangles" presStyleCnt="0"/>
      <dgm:spPr/>
    </dgm:pt>
    <dgm:pt modelId="{1CF77C65-A3C8-48A0-A5B8-DE50C5E0BD08}" type="pres">
      <dgm:prSet presAssocID="{B5BF7D9B-BCE8-4E0C-B812-B554480C5676}" presName="parentLin" presStyleCnt="0"/>
      <dgm:spPr/>
    </dgm:pt>
    <dgm:pt modelId="{313B8480-0692-4CC5-AC8A-D0395F03ED2B}" type="pres">
      <dgm:prSet presAssocID="{B5BF7D9B-BCE8-4E0C-B812-B554480C5676}" presName="parentLeftMargin" presStyleLbl="node1" presStyleIdx="2" presStyleCnt="6"/>
      <dgm:spPr/>
      <dgm:t>
        <a:bodyPr/>
        <a:lstStyle/>
        <a:p>
          <a:endParaRPr lang="it-IT"/>
        </a:p>
      </dgm:t>
    </dgm:pt>
    <dgm:pt modelId="{70C7390D-E378-4C24-A3EC-BCBC2FA3A2AF}" type="pres">
      <dgm:prSet presAssocID="{B5BF7D9B-BCE8-4E0C-B812-B554480C5676}" presName="parentText" presStyleLbl="node1" presStyleIdx="3" presStyleCnt="6" custScaleX="139683" custScaleY="106824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C1960DA-DBD5-4CA6-841A-C81D9C92A8E7}" type="pres">
      <dgm:prSet presAssocID="{B5BF7D9B-BCE8-4E0C-B812-B554480C5676}" presName="negativeSpace" presStyleCnt="0"/>
      <dgm:spPr/>
    </dgm:pt>
    <dgm:pt modelId="{46551C36-82CA-413C-BBD2-0A318E7A9D70}" type="pres">
      <dgm:prSet presAssocID="{B5BF7D9B-BCE8-4E0C-B812-B554480C5676}" presName="childText" presStyleLbl="conFgAcc1" presStyleIdx="3" presStyleCnt="6">
        <dgm:presLayoutVars>
          <dgm:bulletEnabled val="1"/>
        </dgm:presLayoutVars>
      </dgm:prSet>
      <dgm:spPr>
        <a:xfrm>
          <a:off x="0" y="1959851"/>
          <a:ext cx="6192688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D1634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it-IT"/>
        </a:p>
      </dgm:t>
    </dgm:pt>
    <dgm:pt modelId="{4CF78BAE-1ADE-4A2B-9D70-25084ED5E821}" type="pres">
      <dgm:prSet presAssocID="{232A679C-ED07-472E-A80B-1BBF93F0EEE6}" presName="spaceBetweenRectangles" presStyleCnt="0"/>
      <dgm:spPr/>
    </dgm:pt>
    <dgm:pt modelId="{2A163975-B227-4099-BF56-55ECABB29896}" type="pres">
      <dgm:prSet presAssocID="{16E7B716-4923-4D52-9B21-05534BE6F6DD}" presName="parentLin" presStyleCnt="0"/>
      <dgm:spPr/>
    </dgm:pt>
    <dgm:pt modelId="{C0FEA33E-AD66-4B18-9DCC-8C8A3C36F67B}" type="pres">
      <dgm:prSet presAssocID="{16E7B716-4923-4D52-9B21-05534BE6F6DD}" presName="parentLeftMargin" presStyleLbl="node1" presStyleIdx="3" presStyleCnt="6"/>
      <dgm:spPr/>
      <dgm:t>
        <a:bodyPr/>
        <a:lstStyle/>
        <a:p>
          <a:endParaRPr lang="it-IT"/>
        </a:p>
      </dgm:t>
    </dgm:pt>
    <dgm:pt modelId="{B8C566D8-BBA2-472D-A03B-2E82802A25A4}" type="pres">
      <dgm:prSet presAssocID="{16E7B716-4923-4D52-9B21-05534BE6F6DD}" presName="parentText" presStyleLbl="node1" presStyleIdx="4" presStyleCnt="6" custScaleX="136400" custScaleY="137739" custLinFactNeighborX="14194" custLinFactNeighborY="-758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8BD849D-EEE3-47A6-A3FC-5CD92A46101D}" type="pres">
      <dgm:prSet presAssocID="{16E7B716-4923-4D52-9B21-05534BE6F6DD}" presName="negativeSpace" presStyleCnt="0"/>
      <dgm:spPr/>
    </dgm:pt>
    <dgm:pt modelId="{F6B35A67-D1C5-4563-822E-90806D9359B1}" type="pres">
      <dgm:prSet presAssocID="{16E7B716-4923-4D52-9B21-05534BE6F6DD}" presName="childText" presStyleLbl="conFgAcc1" presStyleIdx="4" presStyleCnt="6">
        <dgm:presLayoutVars>
          <dgm:bulletEnabled val="1"/>
        </dgm:presLayoutVars>
      </dgm:prSet>
      <dgm:spPr>
        <a:xfrm>
          <a:off x="0" y="2673372"/>
          <a:ext cx="6192688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D1634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it-IT"/>
        </a:p>
      </dgm:t>
    </dgm:pt>
    <dgm:pt modelId="{576841C7-436F-4F34-8E75-A37953E75DD2}" type="pres">
      <dgm:prSet presAssocID="{94C1589D-0354-4401-8E13-06DD96FF7B6C}" presName="spaceBetweenRectangles" presStyleCnt="0"/>
      <dgm:spPr/>
    </dgm:pt>
    <dgm:pt modelId="{BE7A24FC-47F8-4CE3-85CD-48773251BCED}" type="pres">
      <dgm:prSet presAssocID="{CAF30E85-B9B4-49FB-9B8D-6C2CB1C2547A}" presName="parentLin" presStyleCnt="0"/>
      <dgm:spPr/>
    </dgm:pt>
    <dgm:pt modelId="{AFBEA152-514E-41E5-B310-62D6C7032643}" type="pres">
      <dgm:prSet presAssocID="{CAF30E85-B9B4-49FB-9B8D-6C2CB1C2547A}" presName="parentLeftMargin" presStyleLbl="node1" presStyleIdx="4" presStyleCnt="6"/>
      <dgm:spPr/>
      <dgm:t>
        <a:bodyPr/>
        <a:lstStyle/>
        <a:p>
          <a:endParaRPr lang="it-IT"/>
        </a:p>
      </dgm:t>
    </dgm:pt>
    <dgm:pt modelId="{8D837364-B4E5-4EB8-88E3-35132DF5F627}" type="pres">
      <dgm:prSet presAssocID="{CAF30E85-B9B4-49FB-9B8D-6C2CB1C2547A}" presName="parentText" presStyleLbl="node1" presStyleIdx="5" presStyleCnt="6" custScaleX="136155" custScaleY="195489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5F11A6B-341F-44DE-A7D4-B1E9F44B627F}" type="pres">
      <dgm:prSet presAssocID="{CAF30E85-B9B4-49FB-9B8D-6C2CB1C2547A}" presName="negativeSpace" presStyleCnt="0"/>
      <dgm:spPr/>
    </dgm:pt>
    <dgm:pt modelId="{CB682650-EFFD-4B80-90BF-3BD00A0E2931}" type="pres">
      <dgm:prSet presAssocID="{CAF30E85-B9B4-49FB-9B8D-6C2CB1C2547A}" presName="childText" presStyleLbl="conFgAcc1" presStyleIdx="5" presStyleCnt="6">
        <dgm:presLayoutVars>
          <dgm:bulletEnabled val="1"/>
        </dgm:presLayoutVars>
      </dgm:prSet>
      <dgm:spPr>
        <a:xfrm>
          <a:off x="0" y="3162252"/>
          <a:ext cx="6192688" cy="176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D1634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it-IT"/>
        </a:p>
      </dgm:t>
    </dgm:pt>
  </dgm:ptLst>
  <dgm:cxnLst>
    <dgm:cxn modelId="{9D691288-2991-4990-9F1E-96EEBFDE90AE}" type="presOf" srcId="{16E7B716-4923-4D52-9B21-05534BE6F6DD}" destId="{B8C566D8-BBA2-472D-A03B-2E82802A25A4}" srcOrd="1" destOrd="0" presId="urn:microsoft.com/office/officeart/2005/8/layout/list1"/>
    <dgm:cxn modelId="{5F551397-1A02-4F06-96E6-42718FD9F9E4}" type="presOf" srcId="{B5BF7D9B-BCE8-4E0C-B812-B554480C5676}" destId="{70C7390D-E378-4C24-A3EC-BCBC2FA3A2AF}" srcOrd="1" destOrd="0" presId="urn:microsoft.com/office/officeart/2005/8/layout/list1"/>
    <dgm:cxn modelId="{E7FA0396-8F8B-4D72-A4E3-26F0FB8879F9}" type="presOf" srcId="{F9A8F5C4-1B18-4690-94F1-ABF40DFE7E07}" destId="{7D44ACA4-E6D0-494D-A805-972D543B8A78}" srcOrd="1" destOrd="0" presId="urn:microsoft.com/office/officeart/2005/8/layout/list1"/>
    <dgm:cxn modelId="{69EAD5B2-288D-429E-BB13-CC83D3FD9FF8}" type="presOf" srcId="{F9A8F5C4-1B18-4690-94F1-ABF40DFE7E07}" destId="{B0CB2675-E491-4F04-982C-AA12658066C0}" srcOrd="0" destOrd="0" presId="urn:microsoft.com/office/officeart/2005/8/layout/list1"/>
    <dgm:cxn modelId="{5E21A6A6-E2AB-4C45-ABF6-D41A2A5881CF}" srcId="{43B2BE86-357F-41BF-9951-72E0ED6D7602}" destId="{16E7B716-4923-4D52-9B21-05534BE6F6DD}" srcOrd="4" destOrd="0" parTransId="{E53095DC-E2C3-439C-8F82-019462148704}" sibTransId="{94C1589D-0354-4401-8E13-06DD96FF7B6C}"/>
    <dgm:cxn modelId="{2831B858-C163-47DE-9621-639FD21F13C5}" srcId="{43B2BE86-357F-41BF-9951-72E0ED6D7602}" destId="{9B16B53E-9655-4929-B8FF-2CBDB4CF4E14}" srcOrd="0" destOrd="0" parTransId="{ACC2646F-1178-453C-862B-E726ECB3DE47}" sibTransId="{8A1BE5C8-830B-4B11-BCAD-8100EC24357E}"/>
    <dgm:cxn modelId="{2ECFB597-396D-4482-B544-D7347646EEBD}" srcId="{43B2BE86-357F-41BF-9951-72E0ED6D7602}" destId="{CAF30E85-B9B4-49FB-9B8D-6C2CB1C2547A}" srcOrd="5" destOrd="0" parTransId="{715AA95E-AA38-4D93-8F8E-AA69908CBC0C}" sibTransId="{64966BA1-E819-4BEF-99A6-BA36C81B2B67}"/>
    <dgm:cxn modelId="{A69352FE-A47B-4AED-961A-53A4041397AA}" type="presOf" srcId="{CAF30E85-B9B4-49FB-9B8D-6C2CB1C2547A}" destId="{AFBEA152-514E-41E5-B310-62D6C7032643}" srcOrd="0" destOrd="0" presId="urn:microsoft.com/office/officeart/2005/8/layout/list1"/>
    <dgm:cxn modelId="{D6FC5D1E-C7C7-42DD-8A4A-192D6E4676C1}" type="presOf" srcId="{87869031-3B96-4105-80CC-6F2A648A933D}" destId="{628BA44C-34D9-4FA0-A580-22AFAB22180D}" srcOrd="1" destOrd="0" presId="urn:microsoft.com/office/officeart/2005/8/layout/list1"/>
    <dgm:cxn modelId="{7537C65B-FBC1-4DB4-B332-4F983B7B2FEA}" type="presOf" srcId="{43B2BE86-357F-41BF-9951-72E0ED6D7602}" destId="{66063692-DFE6-4EFF-9BE6-334ABE1BCA49}" srcOrd="0" destOrd="0" presId="urn:microsoft.com/office/officeart/2005/8/layout/list1"/>
    <dgm:cxn modelId="{30A3BF57-313A-44FD-8C0D-472D7EBBC5D3}" type="presOf" srcId="{9B16B53E-9655-4929-B8FF-2CBDB4CF4E14}" destId="{78859D64-A9B7-41A8-80EE-999E4ADF8A79}" srcOrd="1" destOrd="0" presId="urn:microsoft.com/office/officeart/2005/8/layout/list1"/>
    <dgm:cxn modelId="{E5F1717E-799C-483D-978C-8CEC87FE5EB7}" srcId="{43B2BE86-357F-41BF-9951-72E0ED6D7602}" destId="{F9A8F5C4-1B18-4690-94F1-ABF40DFE7E07}" srcOrd="2" destOrd="0" parTransId="{BFC55088-7796-4A99-B209-411F02E94993}" sibTransId="{BF31273C-DF8C-4021-ADE3-489F7FCAFBB4}"/>
    <dgm:cxn modelId="{B7A2F98D-5D4B-4F9B-9779-44634328D82C}" srcId="{43B2BE86-357F-41BF-9951-72E0ED6D7602}" destId="{87869031-3B96-4105-80CC-6F2A648A933D}" srcOrd="1" destOrd="0" parTransId="{812B23A0-2490-409B-A188-9A65804E6E20}" sibTransId="{1B6A1686-F6F9-4ADD-919F-1D56400673CE}"/>
    <dgm:cxn modelId="{83344AB7-36C2-44BD-9FA3-28163BFD34EC}" srcId="{43B2BE86-357F-41BF-9951-72E0ED6D7602}" destId="{B5BF7D9B-BCE8-4E0C-B812-B554480C5676}" srcOrd="3" destOrd="0" parTransId="{B0E4F5DC-84CE-459B-93EB-94F68ED8B65B}" sibTransId="{232A679C-ED07-472E-A80B-1BBF93F0EEE6}"/>
    <dgm:cxn modelId="{4E5F04B6-46FB-4CB0-9B2B-B4B79BA16D85}" type="presOf" srcId="{CAF30E85-B9B4-49FB-9B8D-6C2CB1C2547A}" destId="{8D837364-B4E5-4EB8-88E3-35132DF5F627}" srcOrd="1" destOrd="0" presId="urn:microsoft.com/office/officeart/2005/8/layout/list1"/>
    <dgm:cxn modelId="{C49F7BAA-7450-46E6-86A6-1C65B56F8BD6}" type="presOf" srcId="{9B16B53E-9655-4929-B8FF-2CBDB4CF4E14}" destId="{65E0B743-D63D-464F-BA39-7FD655EFC5D3}" srcOrd="0" destOrd="0" presId="urn:microsoft.com/office/officeart/2005/8/layout/list1"/>
    <dgm:cxn modelId="{CF8FF15D-8666-476B-B9C8-C4C9BAF15382}" type="presOf" srcId="{87869031-3B96-4105-80CC-6F2A648A933D}" destId="{A1D94B45-62B8-434F-A6D5-511A7CAF5E28}" srcOrd="0" destOrd="0" presId="urn:microsoft.com/office/officeart/2005/8/layout/list1"/>
    <dgm:cxn modelId="{EB5F3184-A23C-49DA-8627-FBBF5AA97C96}" type="presOf" srcId="{B5BF7D9B-BCE8-4E0C-B812-B554480C5676}" destId="{313B8480-0692-4CC5-AC8A-D0395F03ED2B}" srcOrd="0" destOrd="0" presId="urn:microsoft.com/office/officeart/2005/8/layout/list1"/>
    <dgm:cxn modelId="{093F59B3-B01D-40A2-9820-2AF1362EBDB9}" type="presOf" srcId="{16E7B716-4923-4D52-9B21-05534BE6F6DD}" destId="{C0FEA33E-AD66-4B18-9DCC-8C8A3C36F67B}" srcOrd="0" destOrd="0" presId="urn:microsoft.com/office/officeart/2005/8/layout/list1"/>
    <dgm:cxn modelId="{FDC0907E-7FCA-40DF-920F-CB07FFE1915A}" type="presParOf" srcId="{66063692-DFE6-4EFF-9BE6-334ABE1BCA49}" destId="{1417EF89-BCB3-4099-945C-D0F88D0DCF08}" srcOrd="0" destOrd="0" presId="urn:microsoft.com/office/officeart/2005/8/layout/list1"/>
    <dgm:cxn modelId="{FEED1CC6-BDE1-446B-B1A7-179E835EE424}" type="presParOf" srcId="{1417EF89-BCB3-4099-945C-D0F88D0DCF08}" destId="{65E0B743-D63D-464F-BA39-7FD655EFC5D3}" srcOrd="0" destOrd="0" presId="urn:microsoft.com/office/officeart/2005/8/layout/list1"/>
    <dgm:cxn modelId="{589F45C8-03D0-4C10-9D3B-2897E434189B}" type="presParOf" srcId="{1417EF89-BCB3-4099-945C-D0F88D0DCF08}" destId="{78859D64-A9B7-41A8-80EE-999E4ADF8A79}" srcOrd="1" destOrd="0" presId="urn:microsoft.com/office/officeart/2005/8/layout/list1"/>
    <dgm:cxn modelId="{2B962056-8A34-48B7-A3C6-FE24DDC25FD0}" type="presParOf" srcId="{66063692-DFE6-4EFF-9BE6-334ABE1BCA49}" destId="{46CBD295-22CD-40BE-BA71-3BE957631BA4}" srcOrd="1" destOrd="0" presId="urn:microsoft.com/office/officeart/2005/8/layout/list1"/>
    <dgm:cxn modelId="{0B5758A8-7957-4F26-B8EF-0F5C71BE8B56}" type="presParOf" srcId="{66063692-DFE6-4EFF-9BE6-334ABE1BCA49}" destId="{A3C14F06-C0C6-4837-9872-D409218E6496}" srcOrd="2" destOrd="0" presId="urn:microsoft.com/office/officeart/2005/8/layout/list1"/>
    <dgm:cxn modelId="{46941733-AC2F-479B-B4AA-734378C5FC71}" type="presParOf" srcId="{66063692-DFE6-4EFF-9BE6-334ABE1BCA49}" destId="{41CB5C6D-81B2-464A-A07C-DBB5AD686904}" srcOrd="3" destOrd="0" presId="urn:microsoft.com/office/officeart/2005/8/layout/list1"/>
    <dgm:cxn modelId="{1190F5E1-E49C-4E97-9E24-20D333B68016}" type="presParOf" srcId="{66063692-DFE6-4EFF-9BE6-334ABE1BCA49}" destId="{A8666FE3-8D99-4FC4-AEB9-27AD3CF6BD21}" srcOrd="4" destOrd="0" presId="urn:microsoft.com/office/officeart/2005/8/layout/list1"/>
    <dgm:cxn modelId="{17D241E8-4654-48DA-9848-493A2DC3699B}" type="presParOf" srcId="{A8666FE3-8D99-4FC4-AEB9-27AD3CF6BD21}" destId="{A1D94B45-62B8-434F-A6D5-511A7CAF5E28}" srcOrd="0" destOrd="0" presId="urn:microsoft.com/office/officeart/2005/8/layout/list1"/>
    <dgm:cxn modelId="{2794FFAC-1837-485D-AD60-BC9190074045}" type="presParOf" srcId="{A8666FE3-8D99-4FC4-AEB9-27AD3CF6BD21}" destId="{628BA44C-34D9-4FA0-A580-22AFAB22180D}" srcOrd="1" destOrd="0" presId="urn:microsoft.com/office/officeart/2005/8/layout/list1"/>
    <dgm:cxn modelId="{A2724B47-D618-47A9-95F8-43E649073C67}" type="presParOf" srcId="{66063692-DFE6-4EFF-9BE6-334ABE1BCA49}" destId="{07D0E451-0CAD-440F-9C5E-25493A6A3625}" srcOrd="5" destOrd="0" presId="urn:microsoft.com/office/officeart/2005/8/layout/list1"/>
    <dgm:cxn modelId="{73E54E68-5CCC-4913-9B7F-A63711A688D8}" type="presParOf" srcId="{66063692-DFE6-4EFF-9BE6-334ABE1BCA49}" destId="{015F27BF-4660-4895-90DF-2F8C75F9F5EE}" srcOrd="6" destOrd="0" presId="urn:microsoft.com/office/officeart/2005/8/layout/list1"/>
    <dgm:cxn modelId="{C015B53C-B9C1-4182-9281-7A23BB15B170}" type="presParOf" srcId="{66063692-DFE6-4EFF-9BE6-334ABE1BCA49}" destId="{8C5C31F1-A1CB-4F53-BCAA-9C6E944302BF}" srcOrd="7" destOrd="0" presId="urn:microsoft.com/office/officeart/2005/8/layout/list1"/>
    <dgm:cxn modelId="{B7024B27-D080-45D5-842B-78C8514700E8}" type="presParOf" srcId="{66063692-DFE6-4EFF-9BE6-334ABE1BCA49}" destId="{A9B7370B-7AF4-4980-A301-F493F62C4E0B}" srcOrd="8" destOrd="0" presId="urn:microsoft.com/office/officeart/2005/8/layout/list1"/>
    <dgm:cxn modelId="{9FD729EE-6705-454A-BFA1-166232554EC6}" type="presParOf" srcId="{A9B7370B-7AF4-4980-A301-F493F62C4E0B}" destId="{B0CB2675-E491-4F04-982C-AA12658066C0}" srcOrd="0" destOrd="0" presId="urn:microsoft.com/office/officeart/2005/8/layout/list1"/>
    <dgm:cxn modelId="{47E5221E-2EC8-4267-A1FC-FE540490F820}" type="presParOf" srcId="{A9B7370B-7AF4-4980-A301-F493F62C4E0B}" destId="{7D44ACA4-E6D0-494D-A805-972D543B8A78}" srcOrd="1" destOrd="0" presId="urn:microsoft.com/office/officeart/2005/8/layout/list1"/>
    <dgm:cxn modelId="{8DBE0E24-26B2-48A9-BCB8-0D517C6108CB}" type="presParOf" srcId="{66063692-DFE6-4EFF-9BE6-334ABE1BCA49}" destId="{C8EA068C-9DBF-4206-9498-02D0D51FC70D}" srcOrd="9" destOrd="0" presId="urn:microsoft.com/office/officeart/2005/8/layout/list1"/>
    <dgm:cxn modelId="{5C6A72A0-8615-4790-9019-59F1AB4EADF8}" type="presParOf" srcId="{66063692-DFE6-4EFF-9BE6-334ABE1BCA49}" destId="{C5D29219-1513-4792-8210-0DEBA3F8EBE3}" srcOrd="10" destOrd="0" presId="urn:microsoft.com/office/officeart/2005/8/layout/list1"/>
    <dgm:cxn modelId="{441ED0F9-2E19-47E0-B828-407359263758}" type="presParOf" srcId="{66063692-DFE6-4EFF-9BE6-334ABE1BCA49}" destId="{E862A69B-1430-421C-899F-5204013E93BA}" srcOrd="11" destOrd="0" presId="urn:microsoft.com/office/officeart/2005/8/layout/list1"/>
    <dgm:cxn modelId="{40307B33-60F6-4D0B-8E5F-86ADC4F3DB7B}" type="presParOf" srcId="{66063692-DFE6-4EFF-9BE6-334ABE1BCA49}" destId="{1CF77C65-A3C8-48A0-A5B8-DE50C5E0BD08}" srcOrd="12" destOrd="0" presId="urn:microsoft.com/office/officeart/2005/8/layout/list1"/>
    <dgm:cxn modelId="{470B6D01-50B2-4867-B79B-C674BD57F4E1}" type="presParOf" srcId="{1CF77C65-A3C8-48A0-A5B8-DE50C5E0BD08}" destId="{313B8480-0692-4CC5-AC8A-D0395F03ED2B}" srcOrd="0" destOrd="0" presId="urn:microsoft.com/office/officeart/2005/8/layout/list1"/>
    <dgm:cxn modelId="{9FFA3CAD-7316-41C3-B151-932E07A5E1D3}" type="presParOf" srcId="{1CF77C65-A3C8-48A0-A5B8-DE50C5E0BD08}" destId="{70C7390D-E378-4C24-A3EC-BCBC2FA3A2AF}" srcOrd="1" destOrd="0" presId="urn:microsoft.com/office/officeart/2005/8/layout/list1"/>
    <dgm:cxn modelId="{2E331652-B69F-4E96-80B5-3622A62AB719}" type="presParOf" srcId="{66063692-DFE6-4EFF-9BE6-334ABE1BCA49}" destId="{7C1960DA-DBD5-4CA6-841A-C81D9C92A8E7}" srcOrd="13" destOrd="0" presId="urn:microsoft.com/office/officeart/2005/8/layout/list1"/>
    <dgm:cxn modelId="{4CA232FD-EBD8-43B9-924D-266B7D52AB9C}" type="presParOf" srcId="{66063692-DFE6-4EFF-9BE6-334ABE1BCA49}" destId="{46551C36-82CA-413C-BBD2-0A318E7A9D70}" srcOrd="14" destOrd="0" presId="urn:microsoft.com/office/officeart/2005/8/layout/list1"/>
    <dgm:cxn modelId="{EEC578DB-25F7-4011-B879-1C41E994AA61}" type="presParOf" srcId="{66063692-DFE6-4EFF-9BE6-334ABE1BCA49}" destId="{4CF78BAE-1ADE-4A2B-9D70-25084ED5E821}" srcOrd="15" destOrd="0" presId="urn:microsoft.com/office/officeart/2005/8/layout/list1"/>
    <dgm:cxn modelId="{98737F91-6243-411F-8F17-B68616301D81}" type="presParOf" srcId="{66063692-DFE6-4EFF-9BE6-334ABE1BCA49}" destId="{2A163975-B227-4099-BF56-55ECABB29896}" srcOrd="16" destOrd="0" presId="urn:microsoft.com/office/officeart/2005/8/layout/list1"/>
    <dgm:cxn modelId="{A53DACF2-D66D-4EEB-950D-03A2A877F07E}" type="presParOf" srcId="{2A163975-B227-4099-BF56-55ECABB29896}" destId="{C0FEA33E-AD66-4B18-9DCC-8C8A3C36F67B}" srcOrd="0" destOrd="0" presId="urn:microsoft.com/office/officeart/2005/8/layout/list1"/>
    <dgm:cxn modelId="{FF5BD365-BA6E-409D-8D5B-BD169DF4E41B}" type="presParOf" srcId="{2A163975-B227-4099-BF56-55ECABB29896}" destId="{B8C566D8-BBA2-472D-A03B-2E82802A25A4}" srcOrd="1" destOrd="0" presId="urn:microsoft.com/office/officeart/2005/8/layout/list1"/>
    <dgm:cxn modelId="{C8079E7B-0C65-434D-975F-9F12035AF7D6}" type="presParOf" srcId="{66063692-DFE6-4EFF-9BE6-334ABE1BCA49}" destId="{B8BD849D-EEE3-47A6-A3FC-5CD92A46101D}" srcOrd="17" destOrd="0" presId="urn:microsoft.com/office/officeart/2005/8/layout/list1"/>
    <dgm:cxn modelId="{3CE5FE74-9296-4B7F-875F-CB53CF1B5298}" type="presParOf" srcId="{66063692-DFE6-4EFF-9BE6-334ABE1BCA49}" destId="{F6B35A67-D1C5-4563-822E-90806D9359B1}" srcOrd="18" destOrd="0" presId="urn:microsoft.com/office/officeart/2005/8/layout/list1"/>
    <dgm:cxn modelId="{136B08BF-767C-4DFD-833A-1886436A1A99}" type="presParOf" srcId="{66063692-DFE6-4EFF-9BE6-334ABE1BCA49}" destId="{576841C7-436F-4F34-8E75-A37953E75DD2}" srcOrd="19" destOrd="0" presId="urn:microsoft.com/office/officeart/2005/8/layout/list1"/>
    <dgm:cxn modelId="{85C4AAFB-AB27-456D-B402-66139D72F51F}" type="presParOf" srcId="{66063692-DFE6-4EFF-9BE6-334ABE1BCA49}" destId="{BE7A24FC-47F8-4CE3-85CD-48773251BCED}" srcOrd="20" destOrd="0" presId="urn:microsoft.com/office/officeart/2005/8/layout/list1"/>
    <dgm:cxn modelId="{199D52FE-48F2-450B-B887-D10283A18CE7}" type="presParOf" srcId="{BE7A24FC-47F8-4CE3-85CD-48773251BCED}" destId="{AFBEA152-514E-41E5-B310-62D6C7032643}" srcOrd="0" destOrd="0" presId="urn:microsoft.com/office/officeart/2005/8/layout/list1"/>
    <dgm:cxn modelId="{EB1EF1AE-C8A6-420D-8D84-445EB4732CE8}" type="presParOf" srcId="{BE7A24FC-47F8-4CE3-85CD-48773251BCED}" destId="{8D837364-B4E5-4EB8-88E3-35132DF5F627}" srcOrd="1" destOrd="0" presId="urn:microsoft.com/office/officeart/2005/8/layout/list1"/>
    <dgm:cxn modelId="{C97BCCC1-6065-4C1E-AA59-BA899915D624}" type="presParOf" srcId="{66063692-DFE6-4EFF-9BE6-334ABE1BCA49}" destId="{85F11A6B-341F-44DE-A7D4-B1E9F44B627F}" srcOrd="21" destOrd="0" presId="urn:microsoft.com/office/officeart/2005/8/layout/list1"/>
    <dgm:cxn modelId="{AAA79C9A-F9BB-4522-A0D0-12A2027EA8A1}" type="presParOf" srcId="{66063692-DFE6-4EFF-9BE6-334ABE1BCA49}" destId="{CB682650-EFFD-4B80-90BF-3BD00A0E2931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C132FB-B964-4B27-A128-E6E88DB9CFE8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it-IT"/>
        </a:p>
      </dgm:t>
    </dgm:pt>
    <dgm:pt modelId="{8D0D6D98-FFD2-4806-A0FD-7DAD4B1B4881}">
      <dgm:prSet custT="1"/>
      <dgm:spPr>
        <a:xfrm>
          <a:off x="0" y="408"/>
          <a:ext cx="1924031" cy="1727375"/>
        </a:xfrm>
        <a:prstGeom prst="roundRect">
          <a:avLst/>
        </a:prstGeom>
        <a:solidFill>
          <a:srgbClr val="646B86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C5D1D7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 rtl="0"/>
          <a:r>
            <a:rPr lang="it-IT" sz="1600" b="1" dirty="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Principali ambiti di attività dell’AdG nel corso del 2017</a:t>
          </a:r>
          <a:endParaRPr lang="it-IT" sz="1600" b="1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06F2F2F1-9665-487E-8BDE-3149B4787C22}" type="sibTrans" cxnId="{4ABB59E8-8C41-489F-B379-01D977E2E5A8}">
      <dgm:prSet/>
      <dgm:spPr/>
      <dgm:t>
        <a:bodyPr/>
        <a:lstStyle/>
        <a:p>
          <a:endParaRPr lang="it-IT" sz="1200"/>
        </a:p>
      </dgm:t>
    </dgm:pt>
    <dgm:pt modelId="{85E3799B-6C12-40FE-8390-0172D653A291}" type="parTrans" cxnId="{4ABB59E8-8C41-489F-B379-01D977E2E5A8}">
      <dgm:prSet/>
      <dgm:spPr/>
      <dgm:t>
        <a:bodyPr/>
        <a:lstStyle/>
        <a:p>
          <a:endParaRPr lang="it-IT" sz="1200"/>
        </a:p>
      </dgm:t>
    </dgm:pt>
    <dgm:pt modelId="{491BB9D5-A761-4559-AF32-00E69B9CE14C}" type="pres">
      <dgm:prSet presAssocID="{39C132FB-B964-4B27-A128-E6E88DB9CFE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F5D6F056-D102-4F2A-A0FA-51647B903143}" type="pres">
      <dgm:prSet presAssocID="{8D0D6D98-FFD2-4806-A0FD-7DAD4B1B4881}" presName="parentText" presStyleLbl="node1" presStyleIdx="0" presStyleCnt="1" custScaleY="144344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4ABB59E8-8C41-489F-B379-01D977E2E5A8}" srcId="{39C132FB-B964-4B27-A128-E6E88DB9CFE8}" destId="{8D0D6D98-FFD2-4806-A0FD-7DAD4B1B4881}" srcOrd="0" destOrd="0" parTransId="{85E3799B-6C12-40FE-8390-0172D653A291}" sibTransId="{06F2F2F1-9665-487E-8BDE-3149B4787C22}"/>
    <dgm:cxn modelId="{5BE8585B-6536-4941-8CA4-BA4C40D455B9}" type="presOf" srcId="{8D0D6D98-FFD2-4806-A0FD-7DAD4B1B4881}" destId="{F5D6F056-D102-4F2A-A0FA-51647B903143}" srcOrd="0" destOrd="0" presId="urn:microsoft.com/office/officeart/2005/8/layout/vList2"/>
    <dgm:cxn modelId="{81E75893-1F9F-43E7-B8A3-038166B32D57}" type="presOf" srcId="{39C132FB-B964-4B27-A128-E6E88DB9CFE8}" destId="{491BB9D5-A761-4559-AF32-00E69B9CE14C}" srcOrd="0" destOrd="0" presId="urn:microsoft.com/office/officeart/2005/8/layout/vList2"/>
    <dgm:cxn modelId="{61398552-DF1A-48AB-AD9C-44A38F962A36}" type="presParOf" srcId="{491BB9D5-A761-4559-AF32-00E69B9CE14C}" destId="{F5D6F056-D102-4F2A-A0FA-51647B90314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4475AF-1266-4C1F-9DFD-421530678B2F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it-IT"/>
        </a:p>
      </dgm:t>
    </dgm:pt>
    <dgm:pt modelId="{D68A167A-BFFA-43E4-BFCA-C9FB23A73245}">
      <dgm:prSet phldrT="[Testo]" custT="1"/>
      <dgm:spPr>
        <a:xfrm>
          <a:off x="347346" y="234330"/>
          <a:ext cx="6045889" cy="468904"/>
        </a:xfrm>
        <a:prstGeom prst="rect">
          <a:avLst/>
        </a:prstGeom>
        <a:solidFill>
          <a:srgbClr val="8CADAE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600" b="1" dirty="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Programmazione attuativa del PO FSE 2014/2020</a:t>
          </a:r>
        </a:p>
      </dgm:t>
    </dgm:pt>
    <dgm:pt modelId="{827802CD-CEB6-4CD2-90EA-9B5B7661503A}" type="parTrans" cxnId="{C3614D6D-E7EE-4261-A092-B49EFAC82919}">
      <dgm:prSet/>
      <dgm:spPr/>
      <dgm:t>
        <a:bodyPr/>
        <a:lstStyle/>
        <a:p>
          <a:endParaRPr lang="it-IT" sz="1600">
            <a:latin typeface="Arial" pitchFamily="34" charset="0"/>
            <a:cs typeface="Arial" pitchFamily="34" charset="0"/>
          </a:endParaRPr>
        </a:p>
      </dgm:t>
    </dgm:pt>
    <dgm:pt modelId="{AE388D7F-F431-4F46-A246-71398E036379}" type="sibTrans" cxnId="{C3614D6D-E7EE-4261-A092-B49EFAC82919}">
      <dgm:prSet/>
      <dgm:spPr>
        <a:xfrm>
          <a:off x="-3444851" y="-529655"/>
          <a:ext cx="4107312" cy="4107312"/>
        </a:xfrm>
        <a:prstGeom prst="blockArc">
          <a:avLst>
            <a:gd name="adj1" fmla="val 18900000"/>
            <a:gd name="adj2" fmla="val 2700000"/>
            <a:gd name="adj3" fmla="val 526"/>
          </a:avLst>
        </a:prstGeom>
        <a:noFill/>
        <a:ln w="25400" cap="flat" cmpd="sng" algn="ctr">
          <a:solidFill>
            <a:srgbClr val="8C7B7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it-IT" sz="1600">
            <a:latin typeface="Arial" pitchFamily="34" charset="0"/>
            <a:cs typeface="Arial" pitchFamily="34" charset="0"/>
          </a:endParaRPr>
        </a:p>
      </dgm:t>
    </dgm:pt>
    <dgm:pt modelId="{C934C729-719D-4759-8A0B-D06CBD1EF8D9}">
      <dgm:prSet phldrT="[Testo]" custT="1"/>
      <dgm:spPr>
        <a:xfrm>
          <a:off x="616180" y="937808"/>
          <a:ext cx="5777056" cy="468904"/>
        </a:xfrm>
        <a:prstGeom prst="rect">
          <a:avLst/>
        </a:prstGeom>
        <a:solidFill>
          <a:srgbClr val="8CADAE">
            <a:hueOff val="-3163842"/>
            <a:satOff val="-2079"/>
            <a:lumOff val="-4052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it-IT" sz="1600" b="1" dirty="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Conseguimento target di spesa n+3 e riserva di efficacia</a:t>
          </a:r>
          <a:endParaRPr lang="it-IT" sz="1600" b="1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D7ABC573-B0C1-4FA5-A9BF-0E067740C3EE}" type="parTrans" cxnId="{C0EA7F0E-EA02-4CAF-BEBB-A24A734BD378}">
      <dgm:prSet/>
      <dgm:spPr/>
      <dgm:t>
        <a:bodyPr/>
        <a:lstStyle/>
        <a:p>
          <a:endParaRPr lang="it-IT" sz="1600">
            <a:latin typeface="Arial" pitchFamily="34" charset="0"/>
            <a:cs typeface="Arial" pitchFamily="34" charset="0"/>
          </a:endParaRPr>
        </a:p>
      </dgm:t>
    </dgm:pt>
    <dgm:pt modelId="{7BA0AA38-8CD4-4028-8E1F-407BAA4701E9}" type="sibTrans" cxnId="{C0EA7F0E-EA02-4CAF-BEBB-A24A734BD378}">
      <dgm:prSet/>
      <dgm:spPr/>
      <dgm:t>
        <a:bodyPr/>
        <a:lstStyle/>
        <a:p>
          <a:endParaRPr lang="it-IT" sz="1600">
            <a:latin typeface="Arial" pitchFamily="34" charset="0"/>
            <a:cs typeface="Arial" pitchFamily="34" charset="0"/>
          </a:endParaRPr>
        </a:p>
      </dgm:t>
    </dgm:pt>
    <dgm:pt modelId="{989E5F9A-A338-4911-8237-09770F16C239}">
      <dgm:prSet phldrT="[Testo]" custT="1"/>
      <dgm:spPr>
        <a:xfrm>
          <a:off x="638826" y="1674185"/>
          <a:ext cx="5777056" cy="468904"/>
        </a:xfrm>
        <a:prstGeom prst="rect">
          <a:avLst/>
        </a:prstGeom>
        <a:solidFill>
          <a:srgbClr val="8CADAE">
            <a:hueOff val="-6327683"/>
            <a:satOff val="-4157"/>
            <a:lumOff val="-8105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it-IT" sz="1600" b="1" dirty="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Approvazione definitiva del </a:t>
          </a:r>
          <a:r>
            <a:rPr lang="it-IT" sz="1600" b="1" dirty="0" err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Si.Ge.Co</a:t>
          </a:r>
          <a:r>
            <a:rPr lang="it-IT" sz="1600" b="1" dirty="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  </a:t>
          </a:r>
          <a:endParaRPr lang="it-IT" sz="1600" b="1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57D70E16-4BBC-42EF-9C9A-1B9475EA32BC}" type="parTrans" cxnId="{01487454-FD37-44C1-8979-1678B916CC22}">
      <dgm:prSet/>
      <dgm:spPr/>
      <dgm:t>
        <a:bodyPr/>
        <a:lstStyle/>
        <a:p>
          <a:endParaRPr lang="it-IT" sz="1600">
            <a:latin typeface="Arial" pitchFamily="34" charset="0"/>
            <a:cs typeface="Arial" pitchFamily="34" charset="0"/>
          </a:endParaRPr>
        </a:p>
      </dgm:t>
    </dgm:pt>
    <dgm:pt modelId="{B50F3E3C-66B8-4679-9F81-1F2CC1283625}" type="sibTrans" cxnId="{01487454-FD37-44C1-8979-1678B916CC22}">
      <dgm:prSet/>
      <dgm:spPr/>
      <dgm:t>
        <a:bodyPr/>
        <a:lstStyle/>
        <a:p>
          <a:endParaRPr lang="it-IT" sz="1600">
            <a:latin typeface="Arial" pitchFamily="34" charset="0"/>
            <a:cs typeface="Arial" pitchFamily="34" charset="0"/>
          </a:endParaRPr>
        </a:p>
      </dgm:t>
    </dgm:pt>
    <dgm:pt modelId="{6D1928DE-8D4F-4A64-8CF4-BF4C4CC3A06A}">
      <dgm:prSet custT="1"/>
      <dgm:spPr>
        <a:xfrm>
          <a:off x="347346" y="2344765"/>
          <a:ext cx="6045889" cy="468904"/>
        </a:xfrm>
        <a:prstGeom prst="rect">
          <a:avLst/>
        </a:prstGeom>
        <a:solidFill>
          <a:srgbClr val="8CADAE">
            <a:hueOff val="-9491525"/>
            <a:satOff val="-6236"/>
            <a:lumOff val="-12157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it-IT" sz="1600" b="1" dirty="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Sviluppo e implementazione operativa del Sistema Informativo</a:t>
          </a:r>
          <a:endParaRPr lang="it-IT" sz="1600" b="1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B2D843A3-72B3-4558-96BA-99615D6D2E0F}" type="parTrans" cxnId="{628C43A9-5609-4EF4-B91F-2DF457CDC251}">
      <dgm:prSet/>
      <dgm:spPr/>
      <dgm:t>
        <a:bodyPr/>
        <a:lstStyle/>
        <a:p>
          <a:endParaRPr lang="it-IT" sz="1600">
            <a:latin typeface="Arial" pitchFamily="34" charset="0"/>
            <a:cs typeface="Arial" pitchFamily="34" charset="0"/>
          </a:endParaRPr>
        </a:p>
      </dgm:t>
    </dgm:pt>
    <dgm:pt modelId="{209846C5-2BF1-4E6C-903D-EE5CD2137B7D}" type="sibTrans" cxnId="{628C43A9-5609-4EF4-B91F-2DF457CDC251}">
      <dgm:prSet/>
      <dgm:spPr/>
      <dgm:t>
        <a:bodyPr/>
        <a:lstStyle/>
        <a:p>
          <a:endParaRPr lang="it-IT" sz="1600">
            <a:latin typeface="Arial" pitchFamily="34" charset="0"/>
            <a:cs typeface="Arial" pitchFamily="34" charset="0"/>
          </a:endParaRPr>
        </a:p>
      </dgm:t>
    </dgm:pt>
    <dgm:pt modelId="{51B3D1BE-7682-44DD-AFDA-5071AB24206E}" type="pres">
      <dgm:prSet presAssocID="{7F4475AF-1266-4C1F-9DFD-421530678B2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t-IT"/>
        </a:p>
      </dgm:t>
    </dgm:pt>
    <dgm:pt modelId="{B9E1C2F9-EEED-47C6-8124-DC6CEEFE4834}" type="pres">
      <dgm:prSet presAssocID="{7F4475AF-1266-4C1F-9DFD-421530678B2F}" presName="Name1" presStyleCnt="0"/>
      <dgm:spPr/>
    </dgm:pt>
    <dgm:pt modelId="{7CB002F4-5067-4475-AC0A-F2586D123099}" type="pres">
      <dgm:prSet presAssocID="{7F4475AF-1266-4C1F-9DFD-421530678B2F}" presName="cycle" presStyleCnt="0"/>
      <dgm:spPr/>
    </dgm:pt>
    <dgm:pt modelId="{310CE538-6450-4F81-8924-BA6049136CE8}" type="pres">
      <dgm:prSet presAssocID="{7F4475AF-1266-4C1F-9DFD-421530678B2F}" presName="srcNode" presStyleLbl="node1" presStyleIdx="0" presStyleCnt="4"/>
      <dgm:spPr/>
    </dgm:pt>
    <dgm:pt modelId="{5CE54850-A546-4FB6-9FF2-71C5CD9F109F}" type="pres">
      <dgm:prSet presAssocID="{7F4475AF-1266-4C1F-9DFD-421530678B2F}" presName="conn" presStyleLbl="parChTrans1D2" presStyleIdx="0" presStyleCnt="1"/>
      <dgm:spPr/>
      <dgm:t>
        <a:bodyPr/>
        <a:lstStyle/>
        <a:p>
          <a:endParaRPr lang="it-IT"/>
        </a:p>
      </dgm:t>
    </dgm:pt>
    <dgm:pt modelId="{D03F5DFC-F8AF-474B-8448-6387C02A0F3C}" type="pres">
      <dgm:prSet presAssocID="{7F4475AF-1266-4C1F-9DFD-421530678B2F}" presName="extraNode" presStyleLbl="node1" presStyleIdx="0" presStyleCnt="4"/>
      <dgm:spPr/>
    </dgm:pt>
    <dgm:pt modelId="{0F917B89-71F2-42E3-A11D-42D6D3AEBAFC}" type="pres">
      <dgm:prSet presAssocID="{7F4475AF-1266-4C1F-9DFD-421530678B2F}" presName="dstNode" presStyleLbl="node1" presStyleIdx="0" presStyleCnt="4"/>
      <dgm:spPr/>
    </dgm:pt>
    <dgm:pt modelId="{17381BCD-7F10-4D85-B9C2-075D6B00D347}" type="pres">
      <dgm:prSet presAssocID="{D68A167A-BFFA-43E4-BFCA-C9FB23A7324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FA3354F-5F33-4110-A9A9-AB5DA801088E}" type="pres">
      <dgm:prSet presAssocID="{D68A167A-BFFA-43E4-BFCA-C9FB23A73245}" presName="accent_1" presStyleCnt="0"/>
      <dgm:spPr/>
    </dgm:pt>
    <dgm:pt modelId="{1C63DCBF-AE26-4E7A-810D-F0A170D835A5}" type="pres">
      <dgm:prSet presAssocID="{D68A167A-BFFA-43E4-BFCA-C9FB23A73245}" presName="accentRepeatNode" presStyleLbl="solidFgAcc1" presStyleIdx="0" presStyleCnt="4"/>
      <dgm:spPr>
        <a:xfrm>
          <a:off x="54281" y="175717"/>
          <a:ext cx="586130" cy="58613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8CADAE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it-IT"/>
        </a:p>
      </dgm:t>
    </dgm:pt>
    <dgm:pt modelId="{ECED4EB0-11E1-4BF5-9140-2C7FF4CAEAF6}" type="pres">
      <dgm:prSet presAssocID="{C934C729-719D-4759-8A0B-D06CBD1EF8D9}" presName="text_2" presStyleLbl="node1" presStyleIdx="1" presStyleCnt="4" custScaleX="100366" custLinFactNeighborX="-70" custLinFactNeighborY="347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7883E46-5D9E-4ADE-A21F-F042D87936A0}" type="pres">
      <dgm:prSet presAssocID="{C934C729-719D-4759-8A0B-D06CBD1EF8D9}" presName="accent_2" presStyleCnt="0"/>
      <dgm:spPr/>
    </dgm:pt>
    <dgm:pt modelId="{F59A8EF0-A195-48ED-93CB-4D01E8A78AE4}" type="pres">
      <dgm:prSet presAssocID="{C934C729-719D-4759-8A0B-D06CBD1EF8D9}" presName="accentRepeatNode" presStyleLbl="solidFgAcc1" presStyleIdx="1" presStyleCnt="4"/>
      <dgm:spPr>
        <a:xfrm>
          <a:off x="323114" y="879195"/>
          <a:ext cx="586130" cy="586130"/>
        </a:xfrm>
      </dgm:spPr>
      <dgm:t>
        <a:bodyPr/>
        <a:lstStyle/>
        <a:p>
          <a:endParaRPr lang="it-IT"/>
        </a:p>
      </dgm:t>
    </dgm:pt>
    <dgm:pt modelId="{B2C06591-E2DD-413F-87F4-C12E5F9E0BB4}" type="pres">
      <dgm:prSet presAssocID="{989E5F9A-A338-4911-8237-09770F16C239}" presName="text_3" presStyleLbl="node1" presStyleIdx="2" presStyleCnt="4" custLinFactNeighborX="-254" custLinFactNeighborY="701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415E4B3-5CF4-473D-887F-24154F9F6E17}" type="pres">
      <dgm:prSet presAssocID="{989E5F9A-A338-4911-8237-09770F16C239}" presName="accent_3" presStyleCnt="0"/>
      <dgm:spPr/>
    </dgm:pt>
    <dgm:pt modelId="{50486533-6C33-4E95-811B-CA4BBF1D6BFA}" type="pres">
      <dgm:prSet presAssocID="{989E5F9A-A338-4911-8237-09770F16C239}" presName="accentRepeatNode" presStyleLbl="solidFgAcc1" presStyleIdx="2" presStyleCnt="4"/>
      <dgm:spPr>
        <a:xfrm>
          <a:off x="323114" y="1582674"/>
          <a:ext cx="586130" cy="58613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8CADAE">
              <a:hueOff val="-6327683"/>
              <a:satOff val="-4157"/>
              <a:lumOff val="-8105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it-IT"/>
        </a:p>
      </dgm:t>
    </dgm:pt>
    <dgm:pt modelId="{FCA1D4EB-EDB1-4C1C-98A2-46DB69AB13E8}" type="pres">
      <dgm:prSet presAssocID="{6D1928DE-8D4F-4A64-8CF4-BF4C4CC3A06A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CC2C3D9-EC62-4137-84B3-6DE3EB13BD5B}" type="pres">
      <dgm:prSet presAssocID="{6D1928DE-8D4F-4A64-8CF4-BF4C4CC3A06A}" presName="accent_4" presStyleCnt="0"/>
      <dgm:spPr/>
    </dgm:pt>
    <dgm:pt modelId="{C24D5B8A-8D49-4DAA-842F-3EC48ABFFA70}" type="pres">
      <dgm:prSet presAssocID="{6D1928DE-8D4F-4A64-8CF4-BF4C4CC3A06A}" presName="accentRepeatNode" presStyleLbl="solidFgAcc1" presStyleIdx="3" presStyleCnt="4"/>
      <dgm:spPr>
        <a:xfrm>
          <a:off x="54281" y="2286152"/>
          <a:ext cx="586130" cy="58613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8CADAE">
              <a:hueOff val="-9491525"/>
              <a:satOff val="-6236"/>
              <a:lumOff val="-12157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it-IT"/>
        </a:p>
      </dgm:t>
    </dgm:pt>
  </dgm:ptLst>
  <dgm:cxnLst>
    <dgm:cxn modelId="{01487454-FD37-44C1-8979-1678B916CC22}" srcId="{7F4475AF-1266-4C1F-9DFD-421530678B2F}" destId="{989E5F9A-A338-4911-8237-09770F16C239}" srcOrd="2" destOrd="0" parTransId="{57D70E16-4BBC-42EF-9C9A-1B9475EA32BC}" sibTransId="{B50F3E3C-66B8-4679-9F81-1F2CC1283625}"/>
    <dgm:cxn modelId="{FE191253-D564-4C4E-BE44-836625D5D18D}" type="presOf" srcId="{D68A167A-BFFA-43E4-BFCA-C9FB23A73245}" destId="{17381BCD-7F10-4D85-B9C2-075D6B00D347}" srcOrd="0" destOrd="0" presId="urn:microsoft.com/office/officeart/2008/layout/VerticalCurvedList"/>
    <dgm:cxn modelId="{69336678-41B4-4D86-9178-23EC0E4B234B}" type="presOf" srcId="{989E5F9A-A338-4911-8237-09770F16C239}" destId="{B2C06591-E2DD-413F-87F4-C12E5F9E0BB4}" srcOrd="0" destOrd="0" presId="urn:microsoft.com/office/officeart/2008/layout/VerticalCurvedList"/>
    <dgm:cxn modelId="{9324135F-8387-4038-BA35-16841B788CC0}" type="presOf" srcId="{7F4475AF-1266-4C1F-9DFD-421530678B2F}" destId="{51B3D1BE-7682-44DD-AFDA-5071AB24206E}" srcOrd="0" destOrd="0" presId="urn:microsoft.com/office/officeart/2008/layout/VerticalCurvedList"/>
    <dgm:cxn modelId="{21EE06CA-1469-440F-A465-54BDD0FD2375}" type="presOf" srcId="{6D1928DE-8D4F-4A64-8CF4-BF4C4CC3A06A}" destId="{FCA1D4EB-EDB1-4C1C-98A2-46DB69AB13E8}" srcOrd="0" destOrd="0" presId="urn:microsoft.com/office/officeart/2008/layout/VerticalCurvedList"/>
    <dgm:cxn modelId="{C0EA7F0E-EA02-4CAF-BEBB-A24A734BD378}" srcId="{7F4475AF-1266-4C1F-9DFD-421530678B2F}" destId="{C934C729-719D-4759-8A0B-D06CBD1EF8D9}" srcOrd="1" destOrd="0" parTransId="{D7ABC573-B0C1-4FA5-A9BF-0E067740C3EE}" sibTransId="{7BA0AA38-8CD4-4028-8E1F-407BAA4701E9}"/>
    <dgm:cxn modelId="{628C43A9-5609-4EF4-B91F-2DF457CDC251}" srcId="{7F4475AF-1266-4C1F-9DFD-421530678B2F}" destId="{6D1928DE-8D4F-4A64-8CF4-BF4C4CC3A06A}" srcOrd="3" destOrd="0" parTransId="{B2D843A3-72B3-4558-96BA-99615D6D2E0F}" sibTransId="{209846C5-2BF1-4E6C-903D-EE5CD2137B7D}"/>
    <dgm:cxn modelId="{C3614D6D-E7EE-4261-A092-B49EFAC82919}" srcId="{7F4475AF-1266-4C1F-9DFD-421530678B2F}" destId="{D68A167A-BFFA-43E4-BFCA-C9FB23A73245}" srcOrd="0" destOrd="0" parTransId="{827802CD-CEB6-4CD2-90EA-9B5B7661503A}" sibTransId="{AE388D7F-F431-4F46-A246-71398E036379}"/>
    <dgm:cxn modelId="{9BCEAD6E-ED5E-40A6-AB77-E64B8ECD7197}" type="presOf" srcId="{C934C729-719D-4759-8A0B-D06CBD1EF8D9}" destId="{ECED4EB0-11E1-4BF5-9140-2C7FF4CAEAF6}" srcOrd="0" destOrd="0" presId="urn:microsoft.com/office/officeart/2008/layout/VerticalCurvedList"/>
    <dgm:cxn modelId="{9892A941-21C6-4736-B48F-F8042126D282}" type="presOf" srcId="{AE388D7F-F431-4F46-A246-71398E036379}" destId="{5CE54850-A546-4FB6-9FF2-71C5CD9F109F}" srcOrd="0" destOrd="0" presId="urn:microsoft.com/office/officeart/2008/layout/VerticalCurvedList"/>
    <dgm:cxn modelId="{7DFAAB98-7ACB-4927-86D6-C5CB91897691}" type="presParOf" srcId="{51B3D1BE-7682-44DD-AFDA-5071AB24206E}" destId="{B9E1C2F9-EEED-47C6-8124-DC6CEEFE4834}" srcOrd="0" destOrd="0" presId="urn:microsoft.com/office/officeart/2008/layout/VerticalCurvedList"/>
    <dgm:cxn modelId="{EA017AF6-8B81-466A-A002-409B39D7DDCD}" type="presParOf" srcId="{B9E1C2F9-EEED-47C6-8124-DC6CEEFE4834}" destId="{7CB002F4-5067-4475-AC0A-F2586D123099}" srcOrd="0" destOrd="0" presId="urn:microsoft.com/office/officeart/2008/layout/VerticalCurvedList"/>
    <dgm:cxn modelId="{F7059700-071C-44D6-81B6-1F5748B76187}" type="presParOf" srcId="{7CB002F4-5067-4475-AC0A-F2586D123099}" destId="{310CE538-6450-4F81-8924-BA6049136CE8}" srcOrd="0" destOrd="0" presId="urn:microsoft.com/office/officeart/2008/layout/VerticalCurvedList"/>
    <dgm:cxn modelId="{8A3DCF26-5EAF-4C7D-BFA7-079D09328274}" type="presParOf" srcId="{7CB002F4-5067-4475-AC0A-F2586D123099}" destId="{5CE54850-A546-4FB6-9FF2-71C5CD9F109F}" srcOrd="1" destOrd="0" presId="urn:microsoft.com/office/officeart/2008/layout/VerticalCurvedList"/>
    <dgm:cxn modelId="{AA6B686E-8896-4F74-9AD6-011D0D045A78}" type="presParOf" srcId="{7CB002F4-5067-4475-AC0A-F2586D123099}" destId="{D03F5DFC-F8AF-474B-8448-6387C02A0F3C}" srcOrd="2" destOrd="0" presId="urn:microsoft.com/office/officeart/2008/layout/VerticalCurvedList"/>
    <dgm:cxn modelId="{2B7F884D-FCD0-417D-BA2E-D904510B0347}" type="presParOf" srcId="{7CB002F4-5067-4475-AC0A-F2586D123099}" destId="{0F917B89-71F2-42E3-A11D-42D6D3AEBAFC}" srcOrd="3" destOrd="0" presId="urn:microsoft.com/office/officeart/2008/layout/VerticalCurvedList"/>
    <dgm:cxn modelId="{2DA06EF5-FBFF-4D5D-823A-CF41D3978F14}" type="presParOf" srcId="{B9E1C2F9-EEED-47C6-8124-DC6CEEFE4834}" destId="{17381BCD-7F10-4D85-B9C2-075D6B00D347}" srcOrd="1" destOrd="0" presId="urn:microsoft.com/office/officeart/2008/layout/VerticalCurvedList"/>
    <dgm:cxn modelId="{6D2522E2-D3E6-43D1-A518-A02461F0C302}" type="presParOf" srcId="{B9E1C2F9-EEED-47C6-8124-DC6CEEFE4834}" destId="{6FA3354F-5F33-4110-A9A9-AB5DA801088E}" srcOrd="2" destOrd="0" presId="urn:microsoft.com/office/officeart/2008/layout/VerticalCurvedList"/>
    <dgm:cxn modelId="{257AD380-8AC0-4AD6-8F7C-1C8F553925AD}" type="presParOf" srcId="{6FA3354F-5F33-4110-A9A9-AB5DA801088E}" destId="{1C63DCBF-AE26-4E7A-810D-F0A170D835A5}" srcOrd="0" destOrd="0" presId="urn:microsoft.com/office/officeart/2008/layout/VerticalCurvedList"/>
    <dgm:cxn modelId="{49073E6B-E0B1-470D-9767-57C4295CC5C8}" type="presParOf" srcId="{B9E1C2F9-EEED-47C6-8124-DC6CEEFE4834}" destId="{ECED4EB0-11E1-4BF5-9140-2C7FF4CAEAF6}" srcOrd="3" destOrd="0" presId="urn:microsoft.com/office/officeart/2008/layout/VerticalCurvedList"/>
    <dgm:cxn modelId="{2D90E723-172E-4D42-8889-CDA39F55066D}" type="presParOf" srcId="{B9E1C2F9-EEED-47C6-8124-DC6CEEFE4834}" destId="{97883E46-5D9E-4ADE-A21F-F042D87936A0}" srcOrd="4" destOrd="0" presId="urn:microsoft.com/office/officeart/2008/layout/VerticalCurvedList"/>
    <dgm:cxn modelId="{BE5BACBA-09FF-4D09-8004-CD45546236E7}" type="presParOf" srcId="{97883E46-5D9E-4ADE-A21F-F042D87936A0}" destId="{F59A8EF0-A195-48ED-93CB-4D01E8A78AE4}" srcOrd="0" destOrd="0" presId="urn:microsoft.com/office/officeart/2008/layout/VerticalCurvedList"/>
    <dgm:cxn modelId="{00177A4B-723E-4781-BDCA-6EBE2BC37E30}" type="presParOf" srcId="{B9E1C2F9-EEED-47C6-8124-DC6CEEFE4834}" destId="{B2C06591-E2DD-413F-87F4-C12E5F9E0BB4}" srcOrd="5" destOrd="0" presId="urn:microsoft.com/office/officeart/2008/layout/VerticalCurvedList"/>
    <dgm:cxn modelId="{0AC78EE1-BED4-4F48-9F2B-1F27812138AD}" type="presParOf" srcId="{B9E1C2F9-EEED-47C6-8124-DC6CEEFE4834}" destId="{F415E4B3-5CF4-473D-887F-24154F9F6E17}" srcOrd="6" destOrd="0" presId="urn:microsoft.com/office/officeart/2008/layout/VerticalCurvedList"/>
    <dgm:cxn modelId="{E8B8E217-E7D7-404A-9798-E74F73602E2E}" type="presParOf" srcId="{F415E4B3-5CF4-473D-887F-24154F9F6E17}" destId="{50486533-6C33-4E95-811B-CA4BBF1D6BFA}" srcOrd="0" destOrd="0" presId="urn:microsoft.com/office/officeart/2008/layout/VerticalCurvedList"/>
    <dgm:cxn modelId="{DC753ED9-8376-4616-B773-6A24770E8494}" type="presParOf" srcId="{B9E1C2F9-EEED-47C6-8124-DC6CEEFE4834}" destId="{FCA1D4EB-EDB1-4C1C-98A2-46DB69AB13E8}" srcOrd="7" destOrd="0" presId="urn:microsoft.com/office/officeart/2008/layout/VerticalCurvedList"/>
    <dgm:cxn modelId="{794D73E3-5ACA-4640-A608-392DB2F23591}" type="presParOf" srcId="{B9E1C2F9-EEED-47C6-8124-DC6CEEFE4834}" destId="{2CC2C3D9-EC62-4137-84B3-6DE3EB13BD5B}" srcOrd="8" destOrd="0" presId="urn:microsoft.com/office/officeart/2008/layout/VerticalCurvedList"/>
    <dgm:cxn modelId="{BE76FC73-156E-47C4-8A62-EBD02E949105}" type="presParOf" srcId="{2CC2C3D9-EC62-4137-84B3-6DE3EB13BD5B}" destId="{C24D5B8A-8D49-4DAA-842F-3EC48ABFFA7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C14F06-C0C6-4837-9872-D409218E6496}">
      <dsp:nvSpPr>
        <dsp:cNvPr id="0" name=""/>
        <dsp:cNvSpPr/>
      </dsp:nvSpPr>
      <dsp:spPr>
        <a:xfrm>
          <a:off x="0" y="376441"/>
          <a:ext cx="6408712" cy="2520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D1634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859D64-A9B7-41A8-80EE-999E4ADF8A79}">
      <dsp:nvSpPr>
        <dsp:cNvPr id="0" name=""/>
        <dsp:cNvSpPr/>
      </dsp:nvSpPr>
      <dsp:spPr>
        <a:xfrm>
          <a:off x="316738" y="210285"/>
          <a:ext cx="6091973" cy="361088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564" tIns="0" rIns="16956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1. PANORAMICA DELL’ATTUAZIONE DEL PO</a:t>
          </a:r>
          <a:endParaRPr lang="it-IT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34365" y="227912"/>
        <a:ext cx="6056719" cy="325834"/>
      </dsp:txXfrm>
    </dsp:sp>
    <dsp:sp modelId="{015F27BF-4660-4895-90DF-2F8C75F9F5EE}">
      <dsp:nvSpPr>
        <dsp:cNvPr id="0" name=""/>
        <dsp:cNvSpPr/>
      </dsp:nvSpPr>
      <dsp:spPr>
        <a:xfrm>
          <a:off x="0" y="1046626"/>
          <a:ext cx="6408712" cy="2520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D1634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8BA44C-34D9-4FA0-A580-22AFAB22180D}">
      <dsp:nvSpPr>
        <dsp:cNvPr id="0" name=""/>
        <dsp:cNvSpPr/>
      </dsp:nvSpPr>
      <dsp:spPr>
        <a:xfrm>
          <a:off x="316997" y="682441"/>
          <a:ext cx="6091714" cy="511785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564" tIns="0" rIns="16956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2. ATTUAZIONE PER ASSE PRIORITARIO (Dati finanziari, fisici e qualitativi)</a:t>
          </a:r>
          <a:endParaRPr lang="it-IT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41980" y="707424"/>
        <a:ext cx="6041748" cy="461819"/>
      </dsp:txXfrm>
    </dsp:sp>
    <dsp:sp modelId="{C5D29219-1513-4792-8210-0DEBA3F8EBE3}">
      <dsp:nvSpPr>
        <dsp:cNvPr id="0" name=""/>
        <dsp:cNvSpPr/>
      </dsp:nvSpPr>
      <dsp:spPr>
        <a:xfrm>
          <a:off x="0" y="1532362"/>
          <a:ext cx="6408712" cy="2520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D1634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44ACA4-E6D0-494D-A805-972D543B8A78}">
      <dsp:nvSpPr>
        <dsp:cNvPr id="0" name=""/>
        <dsp:cNvSpPr/>
      </dsp:nvSpPr>
      <dsp:spPr>
        <a:xfrm>
          <a:off x="309796" y="1352626"/>
          <a:ext cx="6096899" cy="327335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564" tIns="0" rIns="16956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3. INDICATORI COMUNI E SPECIFICI </a:t>
          </a:r>
          <a:endParaRPr lang="it-IT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25775" y="1368605"/>
        <a:ext cx="6064941" cy="295377"/>
      </dsp:txXfrm>
    </dsp:sp>
    <dsp:sp modelId="{46551C36-82CA-413C-BBD2-0A318E7A9D70}">
      <dsp:nvSpPr>
        <dsp:cNvPr id="0" name=""/>
        <dsp:cNvSpPr/>
      </dsp:nvSpPr>
      <dsp:spPr>
        <a:xfrm>
          <a:off x="0" y="2006106"/>
          <a:ext cx="6408712" cy="2520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D1634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C7390D-E378-4C24-A3EC-BCBC2FA3A2AF}">
      <dsp:nvSpPr>
        <dsp:cNvPr id="0" name=""/>
        <dsp:cNvSpPr/>
      </dsp:nvSpPr>
      <dsp:spPr>
        <a:xfrm>
          <a:off x="311673" y="1838362"/>
          <a:ext cx="6094972" cy="315344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564" tIns="0" rIns="169564" bIns="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4. SINTESI DELLE VALUTAZIONI</a:t>
          </a:r>
          <a:endParaRPr lang="it-IT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27067" y="1853756"/>
        <a:ext cx="6064184" cy="284556"/>
      </dsp:txXfrm>
    </dsp:sp>
    <dsp:sp modelId="{F6B35A67-D1C5-4563-822E-90806D9359B1}">
      <dsp:nvSpPr>
        <dsp:cNvPr id="0" name=""/>
        <dsp:cNvSpPr/>
      </dsp:nvSpPr>
      <dsp:spPr>
        <a:xfrm>
          <a:off x="0" y="2571112"/>
          <a:ext cx="6408712" cy="2520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D1634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C566D8-BBA2-472D-A03B-2E82802A25A4}">
      <dsp:nvSpPr>
        <dsp:cNvPr id="0" name=""/>
        <dsp:cNvSpPr/>
      </dsp:nvSpPr>
      <dsp:spPr>
        <a:xfrm>
          <a:off x="319551" y="2289721"/>
          <a:ext cx="6089160" cy="406605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564" tIns="0" rIns="16956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5. RELAZIONE SULL’ATTUAZIONE DEGLI STRUMENTI FINANZIARI </a:t>
          </a:r>
          <a:endParaRPr lang="it-IT" sz="16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39400" y="2309570"/>
        <a:ext cx="6049462" cy="366907"/>
      </dsp:txXfrm>
    </dsp:sp>
    <dsp:sp modelId="{CB682650-EFFD-4B80-90BF-3BD00A0E2931}">
      <dsp:nvSpPr>
        <dsp:cNvPr id="0" name=""/>
        <dsp:cNvSpPr/>
      </dsp:nvSpPr>
      <dsp:spPr>
        <a:xfrm>
          <a:off x="0" y="3306595"/>
          <a:ext cx="6408712" cy="2520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D1634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837364-B4E5-4EB8-88E3-35132DF5F627}">
      <dsp:nvSpPr>
        <dsp:cNvPr id="0" name=""/>
        <dsp:cNvSpPr/>
      </dsp:nvSpPr>
      <dsp:spPr>
        <a:xfrm>
          <a:off x="319183" y="2877112"/>
          <a:ext cx="6084187" cy="577083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564" tIns="0" rIns="169564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600" kern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6. ASPETTI CHE INCIDONO SUI RISULTATI DEL PO E MISURE ADOTTATE</a:t>
          </a:r>
        </a:p>
      </dsp:txBody>
      <dsp:txXfrm>
        <a:off x="347354" y="2905283"/>
        <a:ext cx="6027845" cy="5207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D6F056-D102-4F2A-A0FA-51647B903143}">
      <dsp:nvSpPr>
        <dsp:cNvPr id="0" name=""/>
        <dsp:cNvSpPr/>
      </dsp:nvSpPr>
      <dsp:spPr>
        <a:xfrm>
          <a:off x="0" y="989"/>
          <a:ext cx="2153352" cy="1660566"/>
        </a:xfrm>
        <a:prstGeom prst="roundRect">
          <a:avLst/>
        </a:prstGeom>
        <a:solidFill>
          <a:srgbClr val="646B86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C5D1D7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Principali ambiti di attività dell’AdG nel corso del 2017</a:t>
          </a:r>
          <a:endParaRPr lang="it-IT" sz="1600" b="1" kern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81062" y="82051"/>
        <a:ext cx="1991228" cy="14984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E54850-A546-4FB6-9FF2-71C5CD9F109F}">
      <dsp:nvSpPr>
        <dsp:cNvPr id="0" name=""/>
        <dsp:cNvSpPr/>
      </dsp:nvSpPr>
      <dsp:spPr>
        <a:xfrm>
          <a:off x="-3450137" y="-529655"/>
          <a:ext cx="4107312" cy="4107312"/>
        </a:xfrm>
        <a:prstGeom prst="blockArc">
          <a:avLst>
            <a:gd name="adj1" fmla="val 18900000"/>
            <a:gd name="adj2" fmla="val 2700000"/>
            <a:gd name="adj3" fmla="val 526"/>
          </a:avLst>
        </a:prstGeom>
        <a:noFill/>
        <a:ln w="25400" cap="flat" cmpd="sng" algn="ctr">
          <a:solidFill>
            <a:srgbClr val="8C7B7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381BCD-7F10-4D85-B9C2-075D6B00D347}">
      <dsp:nvSpPr>
        <dsp:cNvPr id="0" name=""/>
        <dsp:cNvSpPr/>
      </dsp:nvSpPr>
      <dsp:spPr>
        <a:xfrm>
          <a:off x="342060" y="234330"/>
          <a:ext cx="6045889" cy="468904"/>
        </a:xfrm>
        <a:prstGeom prst="rect">
          <a:avLst/>
        </a:prstGeom>
        <a:solidFill>
          <a:srgbClr val="8CADAE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2193" tIns="40640" rIns="40640" bIns="406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600" b="1" kern="1200" dirty="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Programmazione attuativa del PO FSE 2014/2020</a:t>
          </a:r>
        </a:p>
      </dsp:txBody>
      <dsp:txXfrm>
        <a:off x="342060" y="234330"/>
        <a:ext cx="6045889" cy="468904"/>
      </dsp:txXfrm>
    </dsp:sp>
    <dsp:sp modelId="{1C63DCBF-AE26-4E7A-810D-F0A170D835A5}">
      <dsp:nvSpPr>
        <dsp:cNvPr id="0" name=""/>
        <dsp:cNvSpPr/>
      </dsp:nvSpPr>
      <dsp:spPr>
        <a:xfrm>
          <a:off x="48995" y="175717"/>
          <a:ext cx="586130" cy="58613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8CADAE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ED4EB0-11E1-4BF5-9140-2C7FF4CAEAF6}">
      <dsp:nvSpPr>
        <dsp:cNvPr id="0" name=""/>
        <dsp:cNvSpPr/>
      </dsp:nvSpPr>
      <dsp:spPr>
        <a:xfrm>
          <a:off x="596278" y="954107"/>
          <a:ext cx="5798200" cy="468904"/>
        </a:xfrm>
        <a:prstGeom prst="rect">
          <a:avLst/>
        </a:prstGeom>
        <a:solidFill>
          <a:srgbClr val="8CADAE">
            <a:hueOff val="-3163842"/>
            <a:satOff val="-2079"/>
            <a:lumOff val="-4052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2193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Conseguimento target di spesa n+3 e riserva di efficacia</a:t>
          </a:r>
          <a:endParaRPr lang="it-IT" sz="1600" b="1" kern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596278" y="954107"/>
        <a:ext cx="5798200" cy="468904"/>
      </dsp:txXfrm>
    </dsp:sp>
    <dsp:sp modelId="{F59A8EF0-A195-48ED-93CB-4D01E8A78AE4}">
      <dsp:nvSpPr>
        <dsp:cNvPr id="0" name=""/>
        <dsp:cNvSpPr/>
      </dsp:nvSpPr>
      <dsp:spPr>
        <a:xfrm>
          <a:off x="317828" y="879195"/>
          <a:ext cx="586130" cy="58613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3163842"/>
              <a:satOff val="-2079"/>
              <a:lumOff val="-40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C06591-E2DD-413F-87F4-C12E5F9E0BB4}">
      <dsp:nvSpPr>
        <dsp:cNvPr id="0" name=""/>
        <dsp:cNvSpPr/>
      </dsp:nvSpPr>
      <dsp:spPr>
        <a:xfrm>
          <a:off x="596220" y="1674185"/>
          <a:ext cx="5777056" cy="468904"/>
        </a:xfrm>
        <a:prstGeom prst="rect">
          <a:avLst/>
        </a:prstGeom>
        <a:solidFill>
          <a:srgbClr val="8CADAE">
            <a:hueOff val="-6327683"/>
            <a:satOff val="-4157"/>
            <a:lumOff val="-8105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2193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Approvazione definitiva del </a:t>
          </a:r>
          <a:r>
            <a:rPr lang="it-IT" sz="1600" b="1" kern="1200" dirty="0" err="1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Si.Ge.Co</a:t>
          </a:r>
          <a:r>
            <a:rPr lang="it-IT" sz="1600" b="1" kern="1200" dirty="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  </a:t>
          </a:r>
          <a:endParaRPr lang="it-IT" sz="1600" b="1" kern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596220" y="1674185"/>
        <a:ext cx="5777056" cy="468904"/>
      </dsp:txXfrm>
    </dsp:sp>
    <dsp:sp modelId="{50486533-6C33-4E95-811B-CA4BBF1D6BFA}">
      <dsp:nvSpPr>
        <dsp:cNvPr id="0" name=""/>
        <dsp:cNvSpPr/>
      </dsp:nvSpPr>
      <dsp:spPr>
        <a:xfrm>
          <a:off x="317828" y="1582674"/>
          <a:ext cx="586130" cy="58613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8CADAE">
              <a:hueOff val="-6327683"/>
              <a:satOff val="-4157"/>
              <a:lumOff val="-8105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A1D4EB-EDB1-4C1C-98A2-46DB69AB13E8}">
      <dsp:nvSpPr>
        <dsp:cNvPr id="0" name=""/>
        <dsp:cNvSpPr/>
      </dsp:nvSpPr>
      <dsp:spPr>
        <a:xfrm>
          <a:off x="342060" y="2344765"/>
          <a:ext cx="6045889" cy="468904"/>
        </a:xfrm>
        <a:prstGeom prst="rect">
          <a:avLst/>
        </a:prstGeom>
        <a:solidFill>
          <a:srgbClr val="8CADAE">
            <a:hueOff val="-9491525"/>
            <a:satOff val="-6236"/>
            <a:lumOff val="-12157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2193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solidFill>
                <a:sysClr val="window" lastClr="FFFFFF"/>
              </a:solidFill>
              <a:latin typeface="Arial" pitchFamily="34" charset="0"/>
              <a:ea typeface="+mn-ea"/>
              <a:cs typeface="Arial" pitchFamily="34" charset="0"/>
            </a:rPr>
            <a:t>Sviluppo e implementazione operativa del Sistema Informativo</a:t>
          </a:r>
          <a:endParaRPr lang="it-IT" sz="1600" b="1" kern="1200" dirty="0">
            <a:solidFill>
              <a:sysClr val="window" lastClr="FFFFFF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342060" y="2344765"/>
        <a:ext cx="6045889" cy="468904"/>
      </dsp:txXfrm>
    </dsp:sp>
    <dsp:sp modelId="{C24D5B8A-8D49-4DAA-842F-3EC48ABFFA70}">
      <dsp:nvSpPr>
        <dsp:cNvPr id="0" name=""/>
        <dsp:cNvSpPr/>
      </dsp:nvSpPr>
      <dsp:spPr>
        <a:xfrm>
          <a:off x="48995" y="2286152"/>
          <a:ext cx="586130" cy="586130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8CADAE">
              <a:hueOff val="-9491525"/>
              <a:satOff val="-6236"/>
              <a:lumOff val="-12157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22/05/2018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22/05/2018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0" tIns="47320" rIns="94640" bIns="473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0075" cy="4605338"/>
          </a:xfrm>
          <a:prstGeom prst="rect">
            <a:avLst/>
          </a:prstGeom>
        </p:spPr>
        <p:txBody>
          <a:bodyPr vert="horz" lIns="94640" tIns="47320" rIns="94640" bIns="473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0362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emf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diagramColors" Target="../diagrams/colors3.xml"/><Relationship Id="rId1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diagramQuickStyle" Target="../diagrams/quickStyle2.xml"/><Relationship Id="rId12" Type="http://schemas.openxmlformats.org/officeDocument/2006/relationships/diagramQuickStyle" Target="../diagrams/quickStyle3.xml"/><Relationship Id="rId17" Type="http://schemas.openxmlformats.org/officeDocument/2006/relationships/image" Target="../media/image8.png"/><Relationship Id="rId2" Type="http://schemas.openxmlformats.org/officeDocument/2006/relationships/image" Target="../media/image1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11" Type="http://schemas.openxmlformats.org/officeDocument/2006/relationships/diagramLayout" Target="../diagrams/layout3.xml"/><Relationship Id="rId5" Type="http://schemas.openxmlformats.org/officeDocument/2006/relationships/diagramData" Target="../diagrams/data2.xml"/><Relationship Id="rId15" Type="http://schemas.openxmlformats.org/officeDocument/2006/relationships/image" Target="../media/image6.png"/><Relationship Id="rId10" Type="http://schemas.openxmlformats.org/officeDocument/2006/relationships/diagramData" Target="../diagrams/data3.xml"/><Relationship Id="rId4" Type="http://schemas.openxmlformats.org/officeDocument/2006/relationships/image" Target="../media/image5.png"/><Relationship Id="rId9" Type="http://schemas.microsoft.com/office/2007/relationships/diagramDrawing" Target="../diagrams/drawing2.xml"/><Relationship Id="rId14" Type="http://schemas.microsoft.com/office/2007/relationships/diagramDrawing" Target="../diagrams/drawin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196427" y="978605"/>
            <a:ext cx="8712968" cy="1203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itchFamily="34" charset="0"/>
              </a:rPr>
              <a:t>Comitato di Sorveglianza del Programma </a:t>
            </a: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itchFamily="34" charset="0"/>
              </a:rPr>
              <a:t>Operativo </a:t>
            </a:r>
            <a:endParaRPr lang="it-IT" sz="2600" dirty="0" smtClean="0">
              <a:solidFill>
                <a:srgbClr val="0070C0"/>
              </a:solidFill>
              <a:ea typeface="ＭＳ Ｐゴシック" panose="020B0600070205080204" pitchFamily="34" charset="-128"/>
              <a:cs typeface="Arial" pitchFamily="34" charset="0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itchFamily="34" charset="0"/>
              </a:rPr>
              <a:t>FSE Sicilia 2014 – 2020</a:t>
            </a:r>
            <a:endParaRPr lang="it-IT" sz="2600" dirty="0">
              <a:ea typeface="ＭＳ Ｐゴシック" panose="020B0600070205080204" pitchFamily="34" charset="-128"/>
              <a:cs typeface="Arial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832648" y="6351711"/>
            <a:ext cx="3275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200" dirty="0" smtClean="0">
                <a:solidFill>
                  <a:srgbClr val="0070C0"/>
                </a:solidFill>
              </a:rPr>
              <a:t>Palermo 24 maggio 2018</a:t>
            </a:r>
          </a:p>
          <a:p>
            <a:pPr algn="r"/>
            <a:r>
              <a:rPr lang="it-IT" sz="1200" dirty="0" smtClean="0">
                <a:solidFill>
                  <a:srgbClr val="0070C0"/>
                </a:solidFill>
              </a:rPr>
              <a:t>I.P.S.S.A.R. “ Francesco Paolo Cascino”</a:t>
            </a:r>
            <a:endParaRPr lang="it-IT" sz="12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395536" y="2708920"/>
            <a:ext cx="84249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22</a:t>
            </a:r>
          </a:p>
          <a:p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51520" y="4725144"/>
            <a:ext cx="72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 Filippo Castiglia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Servizio Rendicontazione interventi FSE e comunitari, monitoraggio e controlli di I livello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Istruzione e Formazione Professionale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756827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imSun" pitchFamily="2" charset="-122"/>
                <a:cs typeface="Arial" pitchFamily="34" charset="0"/>
              </a:rPr>
              <a:t>Punto n.5 dell’</a:t>
            </a:r>
            <a:r>
              <a:rPr kumimoji="0" lang="it-IT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imSun" pitchFamily="2" charset="-122"/>
                <a:cs typeface="Arial" pitchFamily="34" charset="0"/>
              </a:rPr>
              <a:t>OdG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imSun" pitchFamily="2" charset="-122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imSun" pitchFamily="2" charset="-122"/>
                <a:cs typeface="Arial" pitchFamily="34" charset="0"/>
              </a:rPr>
              <a:t>Relazione di Attuazione Annuale (RAA) 2017: presentazione</a:t>
            </a:r>
            <a:r>
              <a:rPr kumimoji="0" lang="it-IT" b="1" i="0" u="none" strike="noStrike" cap="none" normalizeH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imSun" pitchFamily="2" charset="-122"/>
                <a:cs typeface="Arial" pitchFamily="34" charset="0"/>
              </a:rPr>
              <a:t> ed approvazione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SimSun" pitchFamily="2" charset="-122"/>
                <a:cs typeface="Arial" pitchFamily="34" charset="0"/>
              </a:rPr>
              <a:t> 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16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105" y="6165304"/>
            <a:ext cx="2286655" cy="62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323528" y="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084168" y="642620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87016" y="0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200" dirty="0" smtClean="0">
                <a:solidFill>
                  <a:srgbClr val="0066CC"/>
                </a:solidFill>
              </a:rPr>
              <a:t>Attuazione Asse 3 – Istruzione e Formazione      (2/3)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044824" cy="558698"/>
          </a:xfrm>
          <a:prstGeom prst="rect">
            <a:avLst/>
          </a:prstGeom>
        </p:spPr>
      </p:pic>
      <p:grpSp>
        <p:nvGrpSpPr>
          <p:cNvPr id="9" name="Gruppo 8"/>
          <p:cNvGrpSpPr/>
          <p:nvPr/>
        </p:nvGrpSpPr>
        <p:grpSpPr>
          <a:xfrm>
            <a:off x="323528" y="404664"/>
            <a:ext cx="8407373" cy="359774"/>
            <a:chOff x="0" y="90275"/>
            <a:chExt cx="8064574" cy="359774"/>
          </a:xfrm>
          <a:solidFill>
            <a:srgbClr val="C00000"/>
          </a:solidFill>
        </p:grpSpPr>
        <p:sp>
          <p:nvSpPr>
            <p:cNvPr id="10" name="Rettangolo arrotondato 9"/>
            <p:cNvSpPr/>
            <p:nvPr/>
          </p:nvSpPr>
          <p:spPr>
            <a:xfrm>
              <a:off x="0" y="90275"/>
              <a:ext cx="8064574" cy="359774"/>
            </a:xfrm>
            <a:prstGeom prst="roundRect">
              <a:avLst/>
            </a:prstGeom>
            <a:grpFill/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2" name="Rettangolo 11"/>
            <p:cNvSpPr/>
            <p:nvPr/>
          </p:nvSpPr>
          <p:spPr>
            <a:xfrm>
              <a:off x="0" y="162283"/>
              <a:ext cx="8029448" cy="198461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algn="ctr" defTabSz="666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dirty="0">
                  <a:solidFill>
                    <a:sysClr val="window" lastClr="FFFFFF"/>
                  </a:solidFill>
                  <a:cs typeface="Arial" pitchFamily="34" charset="0"/>
                </a:rPr>
                <a:t>Indicatori fisici di realizzazione - Priorità 10.i)</a:t>
              </a:r>
            </a:p>
          </p:txBody>
        </p:sp>
      </p:grpSp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225773"/>
              </p:ext>
            </p:extLst>
          </p:nvPr>
        </p:nvGraphicFramePr>
        <p:xfrm>
          <a:off x="395536" y="824073"/>
          <a:ext cx="8532441" cy="5413239"/>
        </p:xfrm>
        <a:graphic>
          <a:graphicData uri="http://schemas.openxmlformats.org/drawingml/2006/table">
            <a:tbl>
              <a:tblPr firstRow="1" firstCol="1" bandRow="1"/>
              <a:tblGrid>
                <a:gridCol w="4510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91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95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4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4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67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679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679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1573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8261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0553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0801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Id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Indicatore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Valore obiettivo (2023) totale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Valore obiettivo (2023) uomini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Valore obiettivo (2023) donne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Valore cumulativo totale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Valore cumulativo uomini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Valore cumulativo donne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Rapporto di conseguimento totale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Rapporto di conseguimento uomini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Rapporto di conseguimento donne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2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CO01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disoccupati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550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0,00%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0,00%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0,00%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CO03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inattivi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    15.800 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     7.800 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     8.000 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      </a:t>
                      </a:r>
                      <a:r>
                        <a:rPr lang="it-IT" sz="1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8.369 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      </a:t>
                      </a:r>
                      <a:r>
                        <a:rPr lang="it-IT" sz="1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3.215 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      </a:t>
                      </a:r>
                      <a:r>
                        <a:rPr lang="it-IT" sz="1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5.154 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52,97%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41,22%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64,43%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2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CO05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lavoratori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0,00%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0,00%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0,00%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72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CO06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&lt; 25 anni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8.359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3.205 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5.154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34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CO09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 titolari di ISCED 1 o 2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8.369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3.215 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5.154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06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CO12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partecipanti le cui famiglie sono senza lavoro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640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173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467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64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CO13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partecipanti le cui famiglie sono senza lavoro con figli a carico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1.357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443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914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010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CO14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partecipanti che vivono in una famiglia composta da un singolo adulto con figli a carico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832 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356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476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1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CO15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migranti</a:t>
                      </a: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it-IT" sz="10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stranieri, minoranze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120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52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68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72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CO16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partecipanti con disabilità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72 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35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37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72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CO17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altre persone svantaggiate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62 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19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43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18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CO19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persone provenienti da zone rurali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1.044 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397 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647 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968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it-IT" sz="10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TOTALE PARTECIPANTI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16.610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8.150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8.400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0623" marR="30623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8.369</a:t>
                      </a:r>
                      <a:endParaRPr lang="it-IT" sz="10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3.215</a:t>
                      </a:r>
                      <a:endParaRPr lang="it-IT" sz="10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5.154</a:t>
                      </a:r>
                      <a:endParaRPr lang="it-IT" sz="10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50,39%</a:t>
                      </a:r>
                      <a:endParaRPr lang="it-IT" sz="10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39,45%</a:t>
                      </a:r>
                      <a:endParaRPr lang="it-IT" sz="10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61,36%</a:t>
                      </a:r>
                      <a:endParaRPr lang="it-IT" sz="10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6553200" y="6453336"/>
            <a:ext cx="2133600" cy="365125"/>
          </a:xfrm>
        </p:spPr>
        <p:txBody>
          <a:bodyPr/>
          <a:lstStyle/>
          <a:p>
            <a:fld id="{E8A12B40-A0DA-4D1A-A20A-71BF3E74F813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51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87016" y="0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200" dirty="0" smtClean="0">
                <a:solidFill>
                  <a:srgbClr val="0066CC"/>
                </a:solidFill>
              </a:rPr>
              <a:t>Attuazione Asse 3 – Istruzione e Formazione (3/3)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grpSp>
        <p:nvGrpSpPr>
          <p:cNvPr id="9" name="Gruppo 8"/>
          <p:cNvGrpSpPr/>
          <p:nvPr/>
        </p:nvGrpSpPr>
        <p:grpSpPr>
          <a:xfrm>
            <a:off x="323528" y="476938"/>
            <a:ext cx="8548523" cy="359774"/>
            <a:chOff x="0" y="18267"/>
            <a:chExt cx="8064574" cy="359774"/>
          </a:xfrm>
          <a:solidFill>
            <a:srgbClr val="C00000"/>
          </a:solidFill>
        </p:grpSpPr>
        <p:sp>
          <p:nvSpPr>
            <p:cNvPr id="10" name="Rettangolo arrotondato 9"/>
            <p:cNvSpPr/>
            <p:nvPr/>
          </p:nvSpPr>
          <p:spPr>
            <a:xfrm>
              <a:off x="0" y="18267"/>
              <a:ext cx="8064574" cy="359774"/>
            </a:xfrm>
            <a:prstGeom prst="roundRect">
              <a:avLst/>
            </a:prstGeom>
            <a:grpFill/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2" name="Rettangolo 11"/>
            <p:cNvSpPr/>
            <p:nvPr/>
          </p:nvSpPr>
          <p:spPr>
            <a:xfrm>
              <a:off x="17563" y="35830"/>
              <a:ext cx="8029448" cy="324648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algn="ctr" defTabSz="6667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600" dirty="0">
                  <a:solidFill>
                    <a:sysClr val="window" lastClr="FFFFFF"/>
                  </a:solidFill>
                  <a:cs typeface="Arial" pitchFamily="34" charset="0"/>
                </a:rPr>
                <a:t>Indicatori fisici di realizzazione - Priorità 10.ii)</a:t>
              </a:r>
            </a:p>
          </p:txBody>
        </p:sp>
      </p:grpSp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242273"/>
              </p:ext>
            </p:extLst>
          </p:nvPr>
        </p:nvGraphicFramePr>
        <p:xfrm>
          <a:off x="223048" y="1196752"/>
          <a:ext cx="8749481" cy="4929980"/>
        </p:xfrm>
        <a:graphic>
          <a:graphicData uri="http://schemas.openxmlformats.org/drawingml/2006/table">
            <a:tbl>
              <a:tblPr firstRow="1" firstCol="1" bandRow="1"/>
              <a:tblGrid>
                <a:gridCol w="4513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1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2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22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22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18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414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3334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535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5905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kern="1200" dirty="0">
                          <a:solidFill>
                            <a:schemeClr val="lt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Id</a:t>
                      </a: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kern="1200" dirty="0">
                          <a:solidFill>
                            <a:schemeClr val="lt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Indicatore</a:t>
                      </a: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kern="1200" dirty="0">
                          <a:solidFill>
                            <a:schemeClr val="lt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Valore obiettivo (2023) totale</a:t>
                      </a: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kern="1200" dirty="0">
                          <a:solidFill>
                            <a:schemeClr val="lt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Valore obiettivo (2023) uomini</a:t>
                      </a: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kern="1200" dirty="0">
                          <a:solidFill>
                            <a:schemeClr val="lt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Valore obiettivo (2023) donne</a:t>
                      </a: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kern="1200" dirty="0">
                          <a:solidFill>
                            <a:schemeClr val="lt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Valore cumulativo totale</a:t>
                      </a: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kern="1200" dirty="0">
                          <a:solidFill>
                            <a:schemeClr val="lt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Valore cumulativo uomini</a:t>
                      </a: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kern="1200" dirty="0">
                          <a:solidFill>
                            <a:schemeClr val="lt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Valore cumulativo donne</a:t>
                      </a: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kern="1200" dirty="0">
                          <a:solidFill>
                            <a:schemeClr val="lt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Rapporto di conseguimento </a:t>
                      </a:r>
                      <a:r>
                        <a:rPr lang="it-IT" sz="1000" b="1" kern="1200" dirty="0" smtClean="0">
                          <a:solidFill>
                            <a:schemeClr val="lt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totale</a:t>
                      </a:r>
                      <a:endParaRPr lang="it-IT" sz="1000" b="1" kern="1200" dirty="0">
                        <a:solidFill>
                          <a:schemeClr val="lt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kern="1200" dirty="0">
                          <a:solidFill>
                            <a:schemeClr val="lt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Rapporto di conseguimento </a:t>
                      </a:r>
                      <a:r>
                        <a:rPr lang="it-IT" sz="1000" b="1" kern="1200" dirty="0" smtClean="0">
                          <a:solidFill>
                            <a:schemeClr val="lt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uomini</a:t>
                      </a:r>
                      <a:endParaRPr lang="it-IT" sz="1000" b="1" kern="1200" dirty="0">
                        <a:solidFill>
                          <a:schemeClr val="lt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kern="1200" dirty="0">
                          <a:solidFill>
                            <a:schemeClr val="lt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Rapporto di conseguimento </a:t>
                      </a:r>
                      <a:r>
                        <a:rPr lang="it-IT" sz="1000" b="1" kern="1200" dirty="0" smtClean="0">
                          <a:solidFill>
                            <a:schemeClr val="lt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donne</a:t>
                      </a:r>
                      <a:endParaRPr lang="it-IT" sz="1000" b="1" kern="1200" dirty="0">
                        <a:solidFill>
                          <a:schemeClr val="lt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6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CO01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disoccupati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670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370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300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216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103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113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32,24%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27,84%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37,67%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4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CO03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inattivi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2.700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1.300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1.400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164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83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81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6,07%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6,38%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5,79%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4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 smtClean="0"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C005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 smtClean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 lavoratori, compresi i lavoratori autonomi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00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it-I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4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CO06</a:t>
                      </a: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&lt; 25 anni</a:t>
                      </a: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4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CO11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 titolari di </a:t>
                      </a:r>
                      <a:r>
                        <a:rPr lang="it-IT" sz="1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ISCED </a:t>
                      </a: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da 5 a </a:t>
                      </a:r>
                      <a:r>
                        <a:rPr lang="it-IT" sz="1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384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188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196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6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CO12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Partecipanti</a:t>
                      </a:r>
                      <a:r>
                        <a:rPr lang="it-IT" sz="10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con </a:t>
                      </a:r>
                      <a:r>
                        <a:rPr lang="it-IT" sz="1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famiglie senza </a:t>
                      </a: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lavoro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5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4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44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CO13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partecipanti le cui famiglie sono senza lavoro con figli a carico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17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12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5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93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CO14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partecipanti che vivono in </a:t>
                      </a:r>
                      <a:r>
                        <a:rPr lang="it-IT" sz="1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famiglia </a:t>
                      </a: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composta da un singolo adulto con figli a carico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5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4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CO15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migranti, stranieri, minoranze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21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CO17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altre persone svantaggiate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</a:t>
                      </a:r>
                      <a:endParaRPr lang="it-IT" sz="100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</a:t>
                      </a:r>
                      <a:endParaRPr lang="it-IT" sz="1000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it-IT" sz="10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9875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it-IT" sz="10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TOTALE</a:t>
                      </a:r>
                      <a:r>
                        <a:rPr lang="it-IT" sz="1000" b="1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PARTECIPANTI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3.371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1.670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1.700</a:t>
                      </a:r>
                      <a:endParaRPr lang="it-IT" sz="10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3341" marR="33341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384</a:t>
                      </a:r>
                      <a:endParaRPr lang="it-IT" sz="10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188</a:t>
                      </a:r>
                      <a:endParaRPr lang="it-IT" sz="10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196</a:t>
                      </a:r>
                      <a:endParaRPr lang="it-IT" sz="10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11,39%</a:t>
                      </a:r>
                      <a:endParaRPr lang="it-IT" sz="10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11,26%</a:t>
                      </a:r>
                      <a:endParaRPr lang="it-IT" sz="10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11,53%</a:t>
                      </a:r>
                      <a:endParaRPr lang="it-IT" sz="10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CAD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52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04664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87016" y="1"/>
            <a:ext cx="88569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Attuazione Asse 4 – Capacità istituzionale e amministrativa</a:t>
            </a:r>
          </a:p>
          <a:p>
            <a:pPr algn="ctr"/>
            <a:endParaRPr lang="it-IT" sz="28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10" name="Figura a mano libera 9"/>
          <p:cNvSpPr/>
          <p:nvPr/>
        </p:nvSpPr>
        <p:spPr>
          <a:xfrm>
            <a:off x="2987824" y="1052736"/>
            <a:ext cx="5904656" cy="2736304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t"/>
          <a:lstStyle/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Convenzione tra la Regione Siciliana e il FORMEZ PA </a:t>
            </a:r>
            <a:r>
              <a:rPr lang="it-IT" sz="1600" b="0" i="1" kern="0" dirty="0">
                <a:solidFill>
                  <a:prstClr val="black"/>
                </a:solidFill>
                <a:cs typeface="Arial" pitchFamily="34" charset="0"/>
              </a:rPr>
              <a:t>per il miglioramento della capacità istituzionale e amministrativa dei Fondi SIE</a:t>
            </a:r>
            <a:r>
              <a:rPr lang="it-IT" sz="1600" b="0" kern="0" dirty="0">
                <a:solidFill>
                  <a:prstClr val="black"/>
                </a:solidFill>
                <a:cs typeface="Arial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Avviso pubblico n. 15/2017 </a:t>
            </a:r>
            <a:r>
              <a:rPr lang="it-IT" sz="1600" b="0" i="1" kern="0" dirty="0">
                <a:solidFill>
                  <a:prstClr val="black"/>
                </a:solidFill>
                <a:cs typeface="Arial" pitchFamily="34" charset="0"/>
              </a:rPr>
              <a:t>interventi di tirocini formativi presso il Consiglio di Giustizia Amministrativa per la Regione Siciliana</a:t>
            </a:r>
            <a:r>
              <a:rPr lang="it-IT" sz="1600" b="0" kern="0" dirty="0">
                <a:solidFill>
                  <a:prstClr val="black"/>
                </a:solidFill>
                <a:cs typeface="Arial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Intervento per l’implementazione del sistema di accreditamento degli organismi formativi</a:t>
            </a:r>
            <a:r>
              <a:rPr lang="it-IT" sz="1600" b="0" i="1" kern="0" dirty="0">
                <a:solidFill>
                  <a:prstClr val="black"/>
                </a:solidFill>
                <a:cs typeface="Arial" pitchFamily="34" charset="0"/>
              </a:rPr>
              <a:t> operativi nel sistema della formazione professionale della Regione Siciliana</a:t>
            </a:r>
            <a:r>
              <a:rPr lang="it-IT" sz="1600" b="0" kern="0" dirty="0">
                <a:solidFill>
                  <a:prstClr val="black"/>
                </a:solidFill>
                <a:cs typeface="Arial" pitchFamily="34" charset="0"/>
              </a:rPr>
              <a:t>.</a:t>
            </a:r>
          </a:p>
        </p:txBody>
      </p:sp>
      <p:sp>
        <p:nvSpPr>
          <p:cNvPr id="13" name="Figura a mano libera 12"/>
          <p:cNvSpPr/>
          <p:nvPr/>
        </p:nvSpPr>
        <p:spPr>
          <a:xfrm>
            <a:off x="3018428" y="4066244"/>
            <a:ext cx="1728192" cy="1000297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Dotazione finanziaria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€ 32.803.857,00</a:t>
            </a:r>
          </a:p>
        </p:txBody>
      </p:sp>
      <p:sp>
        <p:nvSpPr>
          <p:cNvPr id="15" name="Figura a mano libera 14"/>
          <p:cNvSpPr/>
          <p:nvPr/>
        </p:nvSpPr>
        <p:spPr>
          <a:xfrm>
            <a:off x="5001511" y="4066244"/>
            <a:ext cx="2450809" cy="1000297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Impegni giuridicamente vincolanti al 31.12.2017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€ 6.543.975,80</a:t>
            </a:r>
          </a:p>
        </p:txBody>
      </p:sp>
      <p:sp>
        <p:nvSpPr>
          <p:cNvPr id="17" name="Freccia in giù 16"/>
          <p:cNvSpPr/>
          <p:nvPr/>
        </p:nvSpPr>
        <p:spPr bwMode="auto">
          <a:xfrm rot="16200000">
            <a:off x="2342408" y="2114432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8" name="Figura a mano libera 17"/>
          <p:cNvSpPr/>
          <p:nvPr/>
        </p:nvSpPr>
        <p:spPr>
          <a:xfrm>
            <a:off x="7578724" y="4066244"/>
            <a:ext cx="1341140" cy="1000297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Capacità di impegno 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19,95%</a:t>
            </a:r>
          </a:p>
        </p:txBody>
      </p:sp>
      <p:sp>
        <p:nvSpPr>
          <p:cNvPr id="19" name="Freccia in giù 18"/>
          <p:cNvSpPr/>
          <p:nvPr/>
        </p:nvSpPr>
        <p:spPr bwMode="auto">
          <a:xfrm rot="16200000">
            <a:off x="2372839" y="5570816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1" name="Figura a mano libera 20"/>
          <p:cNvSpPr/>
          <p:nvPr/>
        </p:nvSpPr>
        <p:spPr>
          <a:xfrm>
            <a:off x="3039016" y="5311720"/>
            <a:ext cx="2973144" cy="980629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t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Indicatori di output (v.a.)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Tot partecipanti priorità 11.i): </a:t>
            </a: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645</a:t>
            </a:r>
          </a:p>
        </p:txBody>
      </p:sp>
      <p:sp>
        <p:nvSpPr>
          <p:cNvPr id="22" name="Figura a mano libera 21"/>
          <p:cNvSpPr/>
          <p:nvPr/>
        </p:nvSpPr>
        <p:spPr>
          <a:xfrm>
            <a:off x="7203464" y="5343745"/>
            <a:ext cx="1689016" cy="94593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Lavoratori, compresi gli autonomi: </a:t>
            </a: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645</a:t>
            </a: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24" name="Figura a mano libera 8"/>
          <p:cNvSpPr/>
          <p:nvPr/>
        </p:nvSpPr>
        <p:spPr>
          <a:xfrm>
            <a:off x="395536" y="1871096"/>
            <a:ext cx="1728000" cy="105384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Procedure attivate al </a:t>
            </a:r>
            <a:endParaRPr lang="it-IT" sz="1600" kern="0" dirty="0" smtClean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31.12.2017</a:t>
            </a:r>
            <a:endParaRPr lang="it-IT" sz="160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5" name="Figura a mano libera 11"/>
          <p:cNvSpPr/>
          <p:nvPr/>
        </p:nvSpPr>
        <p:spPr>
          <a:xfrm>
            <a:off x="386205" y="4152392"/>
            <a:ext cx="1728000" cy="828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Andamento finanziario</a:t>
            </a:r>
          </a:p>
        </p:txBody>
      </p:sp>
      <p:sp>
        <p:nvSpPr>
          <p:cNvPr id="26" name="Figura a mano libera 18"/>
          <p:cNvSpPr/>
          <p:nvPr/>
        </p:nvSpPr>
        <p:spPr>
          <a:xfrm>
            <a:off x="441407" y="5402710"/>
            <a:ext cx="1728000" cy="828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Destinatari target</a:t>
            </a:r>
          </a:p>
        </p:txBody>
      </p:sp>
      <p:sp>
        <p:nvSpPr>
          <p:cNvPr id="39" name="Figura a mano libera 11"/>
          <p:cNvSpPr/>
          <p:nvPr/>
        </p:nvSpPr>
        <p:spPr>
          <a:xfrm>
            <a:off x="386206" y="4152392"/>
            <a:ext cx="1728000" cy="828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Andamento finanziario</a:t>
            </a:r>
          </a:p>
        </p:txBody>
      </p:sp>
      <p:sp>
        <p:nvSpPr>
          <p:cNvPr id="40" name="Freccia in giù 15"/>
          <p:cNvSpPr/>
          <p:nvPr/>
        </p:nvSpPr>
        <p:spPr bwMode="auto">
          <a:xfrm rot="16200000">
            <a:off x="2342410" y="4346680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41" name="CasellaDiTesto 23"/>
          <p:cNvSpPr txBox="1"/>
          <p:nvPr/>
        </p:nvSpPr>
        <p:spPr>
          <a:xfrm>
            <a:off x="6252491" y="5713511"/>
            <a:ext cx="983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C00000"/>
                </a:solidFill>
                <a:cs typeface="Arial" pitchFamily="34" charset="0"/>
              </a:rPr>
              <a:t>di cui</a:t>
            </a:r>
          </a:p>
        </p:txBody>
      </p:sp>
    </p:spTree>
    <p:extLst>
      <p:ext uri="{BB962C8B-B14F-4D97-AF65-F5344CB8AC3E}">
        <p14:creationId xmlns:p14="http://schemas.microsoft.com/office/powerpoint/2010/main" val="330395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26064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87016" y="0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Attuazione Asse 5 – Assistenza tecnica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10" name="Figura a mano libera 9"/>
          <p:cNvSpPr/>
          <p:nvPr/>
        </p:nvSpPr>
        <p:spPr>
          <a:xfrm>
            <a:off x="3020049" y="980728"/>
            <a:ext cx="5944439" cy="259228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t"/>
          <a:lstStyle/>
          <a:p>
            <a:pPr marL="171450" indent="-171450" algn="just">
              <a:buFont typeface="Wingdings" panose="05000000000000000000" pitchFamily="2" charset="2"/>
              <a:buChar char="ü"/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Avvio di n. 4 operazioni specifiche di sistema, </a:t>
            </a:r>
            <a:r>
              <a:rPr lang="it-IT" sz="1600" b="0" kern="0" dirty="0">
                <a:solidFill>
                  <a:prstClr val="black"/>
                </a:solidFill>
                <a:cs typeface="Arial" pitchFamily="34" charset="0"/>
              </a:rPr>
              <a:t>inclusa quella connessa al contratto di servizio volto alla gestione della piattaforma informativa dei Fondi Europei.</a:t>
            </a:r>
          </a:p>
          <a:p>
            <a:pPr marL="171450" indent="-171450" algn="just">
              <a:buFont typeface="Wingdings" panose="05000000000000000000" pitchFamily="2" charset="2"/>
              <a:buChar char="ü"/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Organizzazione di n. 11 eventi di comunicazione </a:t>
            </a:r>
            <a:r>
              <a:rPr lang="it-IT" sz="1600" b="0" kern="0" dirty="0">
                <a:solidFill>
                  <a:prstClr val="black"/>
                </a:solidFill>
                <a:cs typeface="Arial" pitchFamily="34" charset="0"/>
              </a:rPr>
              <a:t>finalizzati alla diffusione e alla conoscenza degli interventi attuati dal </a:t>
            </a:r>
            <a:r>
              <a:rPr lang="it-IT" sz="1600" b="0" kern="0" dirty="0" smtClean="0">
                <a:solidFill>
                  <a:prstClr val="black"/>
                </a:solidFill>
                <a:cs typeface="Arial" pitchFamily="34" charset="0"/>
              </a:rPr>
              <a:t>PO FSE Sicilia 2014/2020.</a:t>
            </a: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ü"/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Attuazione di n. 1 analisi valutativa, </a:t>
            </a:r>
            <a:r>
              <a:rPr lang="it-IT" sz="1600" b="0" kern="0" dirty="0">
                <a:solidFill>
                  <a:prstClr val="black"/>
                </a:solidFill>
                <a:cs typeface="Arial" pitchFamily="34" charset="0"/>
              </a:rPr>
              <a:t>avviata nel 2016 e conclusa nel 2017, che ha riguardato la valutazione ex ante dello strumento d’ingegneria finanziaria.</a:t>
            </a:r>
          </a:p>
        </p:txBody>
      </p:sp>
      <p:sp>
        <p:nvSpPr>
          <p:cNvPr id="13" name="Figura a mano libera 12"/>
          <p:cNvSpPr/>
          <p:nvPr/>
        </p:nvSpPr>
        <p:spPr>
          <a:xfrm>
            <a:off x="3041786" y="4063658"/>
            <a:ext cx="1794582" cy="939707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Dotazione finanziaria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€ 28.703.375,00</a:t>
            </a:r>
          </a:p>
        </p:txBody>
      </p:sp>
      <p:sp>
        <p:nvSpPr>
          <p:cNvPr id="15" name="Figura a mano libera 14"/>
          <p:cNvSpPr/>
          <p:nvPr/>
        </p:nvSpPr>
        <p:spPr>
          <a:xfrm>
            <a:off x="5004048" y="4063658"/>
            <a:ext cx="2418336" cy="947801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Impegni giuridicamente vincolanti al 31.12.2017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€ 15.175.316,46</a:t>
            </a:r>
          </a:p>
        </p:txBody>
      </p:sp>
      <p:sp>
        <p:nvSpPr>
          <p:cNvPr id="16" name="Freccia in giù 15"/>
          <p:cNvSpPr/>
          <p:nvPr/>
        </p:nvSpPr>
        <p:spPr bwMode="auto">
          <a:xfrm rot="16200000">
            <a:off x="2500292" y="4160637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8" name="Figura a mano libera 17"/>
          <p:cNvSpPr/>
          <p:nvPr/>
        </p:nvSpPr>
        <p:spPr>
          <a:xfrm>
            <a:off x="7590064" y="4063658"/>
            <a:ext cx="1374424" cy="939707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Capacità di impegno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52,80%</a:t>
            </a:r>
          </a:p>
        </p:txBody>
      </p:sp>
      <p:sp>
        <p:nvSpPr>
          <p:cNvPr id="20" name="Freccia in giù 19"/>
          <p:cNvSpPr/>
          <p:nvPr/>
        </p:nvSpPr>
        <p:spPr bwMode="auto">
          <a:xfrm rot="16200000">
            <a:off x="2486423" y="5401262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1" name="Figura a mano libera 20"/>
          <p:cNvSpPr/>
          <p:nvPr/>
        </p:nvSpPr>
        <p:spPr>
          <a:xfrm>
            <a:off x="3041786" y="5517232"/>
            <a:ext cx="5922702" cy="598136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AdG, AdC, Strutture regionali impegnate nell’attuazione del PO FSE</a:t>
            </a:r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24" name="Figura a mano libera 8"/>
          <p:cNvSpPr/>
          <p:nvPr/>
        </p:nvSpPr>
        <p:spPr>
          <a:xfrm>
            <a:off x="260850" y="1628800"/>
            <a:ext cx="2060962" cy="105384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Procedure attivate al </a:t>
            </a:r>
            <a:endParaRPr lang="it-IT" sz="1600" kern="0" dirty="0" smtClean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31.12.2017</a:t>
            </a:r>
            <a:endParaRPr lang="it-IT" sz="160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5" name="Figura a mano libera 18"/>
          <p:cNvSpPr/>
          <p:nvPr/>
        </p:nvSpPr>
        <p:spPr>
          <a:xfrm>
            <a:off x="306721" y="5265296"/>
            <a:ext cx="1976485" cy="828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Destinatari target</a:t>
            </a:r>
          </a:p>
        </p:txBody>
      </p:sp>
      <p:sp>
        <p:nvSpPr>
          <p:cNvPr id="26" name="Figura a mano libera 11"/>
          <p:cNvSpPr/>
          <p:nvPr/>
        </p:nvSpPr>
        <p:spPr>
          <a:xfrm>
            <a:off x="251520" y="4041160"/>
            <a:ext cx="2060962" cy="828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Avanzamento </a:t>
            </a: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finanziario</a:t>
            </a:r>
          </a:p>
        </p:txBody>
      </p:sp>
      <p:sp>
        <p:nvSpPr>
          <p:cNvPr id="27" name="Freccia in giù 15"/>
          <p:cNvSpPr/>
          <p:nvPr/>
        </p:nvSpPr>
        <p:spPr bwMode="auto">
          <a:xfrm rot="16200000">
            <a:off x="2500293" y="4160637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2" name="Freccia in giù 15"/>
          <p:cNvSpPr/>
          <p:nvPr/>
        </p:nvSpPr>
        <p:spPr bwMode="auto">
          <a:xfrm rot="16200000">
            <a:off x="2500294" y="4160637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4" name="Freccia in giù 19"/>
          <p:cNvSpPr/>
          <p:nvPr/>
        </p:nvSpPr>
        <p:spPr bwMode="auto">
          <a:xfrm rot="16200000">
            <a:off x="2486424" y="5401262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5" name="Freccia in giù 15"/>
          <p:cNvSpPr/>
          <p:nvPr/>
        </p:nvSpPr>
        <p:spPr bwMode="auto">
          <a:xfrm rot="16200000">
            <a:off x="2486424" y="4160637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6" name="Freccia in giù 16"/>
          <p:cNvSpPr/>
          <p:nvPr/>
        </p:nvSpPr>
        <p:spPr bwMode="auto">
          <a:xfrm rot="16200000">
            <a:off x="2486424" y="1814928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39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87016" y="1"/>
            <a:ext cx="88569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L’attività di Valutazione del PO e l’attuazione di strumenti finanziari</a:t>
            </a:r>
          </a:p>
          <a:p>
            <a:pPr algn="ctr"/>
            <a:endParaRPr lang="it-IT" sz="28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49"/>
            <a:ext cx="2070270" cy="565651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179512" y="980728"/>
            <a:ext cx="8640960" cy="338554"/>
          </a:xfrm>
          <a:prstGeom prst="rect">
            <a:avLst/>
          </a:prstGeom>
          <a:solidFill>
            <a:srgbClr val="C00000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1600" kern="0" dirty="0">
                <a:solidFill>
                  <a:prstClr val="white"/>
                </a:solidFill>
                <a:cs typeface="Arial" pitchFamily="34" charset="0"/>
              </a:rPr>
              <a:t>Sintesi delle valutazioni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79512" y="3773358"/>
            <a:ext cx="8640960" cy="338554"/>
          </a:xfrm>
          <a:prstGeom prst="rect">
            <a:avLst/>
          </a:prstGeom>
          <a:solidFill>
            <a:srgbClr val="8CADAE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kern="0" dirty="0">
                <a:solidFill>
                  <a:prstClr val="white"/>
                </a:solidFill>
                <a:cs typeface="Arial" pitchFamily="34" charset="0"/>
              </a:rPr>
              <a:t>Strumenti finanziari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179512" y="4133398"/>
            <a:ext cx="8640960" cy="1892826"/>
          </a:xfrm>
          <a:prstGeom prst="rect">
            <a:avLst/>
          </a:prstGeom>
          <a:solidFill>
            <a:srgbClr val="8CADAE">
              <a:lumMod val="20000"/>
              <a:lumOff val="80000"/>
            </a:srgbClr>
          </a:solidFill>
        </p:spPr>
        <p:txBody>
          <a:bodyPr wrap="square">
            <a:spAutoFit/>
          </a:bodyPr>
          <a:lstStyle/>
          <a:p>
            <a:pPr marL="171450" indent="-171450"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Al 31.12.2017, non sono stati attivati strumenti finanziari. Tuttavia, con riferimento all’Asse II,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si sta valutando la possibilità di attivare lo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Strumento Finanziario con il FEI, in particolare mediante lo strumento </a:t>
            </a:r>
            <a:r>
              <a:rPr lang="it-IT" sz="1400" b="0" kern="0" dirty="0" err="1">
                <a:solidFill>
                  <a:prstClr val="black"/>
                </a:solidFill>
                <a:cs typeface="Arial" pitchFamily="34" charset="0"/>
              </a:rPr>
              <a:t>EaSI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 - Occupazione e Innovazione sociale - che prevede l’erogazione di garanzie su micro prestiti (fino a € 25.000) o su prestiti verso le imprese sociali (fino a €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50.000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).</a:t>
            </a:r>
          </a:p>
          <a:p>
            <a:pPr marL="171450" indent="-171450" algn="just"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Il programma </a:t>
            </a:r>
            <a:r>
              <a:rPr lang="it-IT" sz="1400" b="0" kern="0" dirty="0" err="1">
                <a:solidFill>
                  <a:prstClr val="black"/>
                </a:solidFill>
                <a:cs typeface="Arial" pitchFamily="34" charset="0"/>
              </a:rPr>
              <a:t>EaSI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 non ha ancora ricevuto l'approvazione definitiva da parte della Commissione: pertanto, l'attivazione da parte della Regione Siciliana sarà possibile solo a seguito di tale condivisione ufficiale. Il </a:t>
            </a:r>
            <a:r>
              <a:rPr lang="it-IT" sz="1400" b="0" kern="0" dirty="0" err="1">
                <a:solidFill>
                  <a:prstClr val="black"/>
                </a:solidFill>
                <a:cs typeface="Arial" pitchFamily="34" charset="0"/>
              </a:rPr>
              <a:t>CdR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 Famiglia, nel frattempo, ha avviato un’attività di </a:t>
            </a:r>
            <a:r>
              <a:rPr lang="it-IT" sz="1400" b="0" kern="0" dirty="0" err="1">
                <a:solidFill>
                  <a:prstClr val="black"/>
                </a:solidFill>
                <a:cs typeface="Arial" pitchFamily="34" charset="0"/>
              </a:rPr>
              <a:t>testing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 dello strumento Garanzia in luogo dei prestiti.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251520" y="1340768"/>
            <a:ext cx="8568952" cy="2185214"/>
          </a:xfrm>
          <a:prstGeom prst="rect">
            <a:avLst/>
          </a:prstGeom>
          <a:solidFill>
            <a:srgbClr val="D16349">
              <a:lumMod val="20000"/>
              <a:lumOff val="80000"/>
            </a:srgbClr>
          </a:solidFill>
        </p:spPr>
        <p:txBody>
          <a:bodyPr wrap="square">
            <a:spAutoFit/>
          </a:bodyPr>
          <a:lstStyle/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In occasione del </a:t>
            </a:r>
            <a:r>
              <a:rPr lang="it-IT" sz="1400" b="0" kern="0" dirty="0" err="1">
                <a:solidFill>
                  <a:prstClr val="black"/>
                </a:solidFill>
                <a:cs typeface="Arial" pitchFamily="34" charset="0"/>
              </a:rPr>
              <a:t>CdS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 tenutosi il 28/06/2017 è stato aggiornato il Piano di Valutazione del PO FSE 2014/2020.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In attuazione del predetto Piano, nel corso 2017, si è conclusa la valutazione ex ante connessa all’attivazione dello strumento di ingegneria finanziaria per il micro credito per sostenere l’attivazione lavorativa delle persone in condizione di povertà. L’attività di valutazione è stata condotta dal NUVAL (Nucleo di valutazione e verifica investimenti pubblici della Regione Sicilia).</a:t>
            </a:r>
          </a:p>
          <a:p>
            <a:pPr marL="171450" indent="-171450" algn="just"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Si registra un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lieve ritardo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nell’attuazione della Valutazione in itinere complessiva del PO FSE 2014/2020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con particolare riferimento all’analisi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valutativa di efficacia ed efficienza delle modalità organizzative e delle procedure operative adottate dal PO FSE. </a:t>
            </a:r>
          </a:p>
        </p:txBody>
      </p:sp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97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18864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87016" y="0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Principali criticità e misure adottate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044824" cy="558698"/>
          </a:xfrm>
          <a:prstGeom prst="rect">
            <a:avLst/>
          </a:prstGeom>
        </p:spPr>
      </p:pic>
      <p:sp>
        <p:nvSpPr>
          <p:cNvPr id="9" name="Figura a mano libera 8"/>
          <p:cNvSpPr/>
          <p:nvPr/>
        </p:nvSpPr>
        <p:spPr>
          <a:xfrm>
            <a:off x="107504" y="980728"/>
            <a:ext cx="8928992" cy="2290469"/>
          </a:xfrm>
          <a:custGeom>
            <a:avLst/>
            <a:gdLst>
              <a:gd name="connsiteX0" fmla="*/ 0 w 6096000"/>
              <a:gd name="connsiteY0" fmla="*/ 77986 h 779859"/>
              <a:gd name="connsiteX1" fmla="*/ 77986 w 6096000"/>
              <a:gd name="connsiteY1" fmla="*/ 0 h 779859"/>
              <a:gd name="connsiteX2" fmla="*/ 6018014 w 6096000"/>
              <a:gd name="connsiteY2" fmla="*/ 0 h 779859"/>
              <a:gd name="connsiteX3" fmla="*/ 6096000 w 6096000"/>
              <a:gd name="connsiteY3" fmla="*/ 77986 h 779859"/>
              <a:gd name="connsiteX4" fmla="*/ 6096000 w 6096000"/>
              <a:gd name="connsiteY4" fmla="*/ 701873 h 779859"/>
              <a:gd name="connsiteX5" fmla="*/ 6018014 w 6096000"/>
              <a:gd name="connsiteY5" fmla="*/ 779859 h 779859"/>
              <a:gd name="connsiteX6" fmla="*/ 77986 w 6096000"/>
              <a:gd name="connsiteY6" fmla="*/ 779859 h 779859"/>
              <a:gd name="connsiteX7" fmla="*/ 0 w 6096000"/>
              <a:gd name="connsiteY7" fmla="*/ 701873 h 779859"/>
              <a:gd name="connsiteX8" fmla="*/ 0 w 6096000"/>
              <a:gd name="connsiteY8" fmla="*/ 77986 h 779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779859">
                <a:moveTo>
                  <a:pt x="0" y="77986"/>
                </a:moveTo>
                <a:cubicBezTo>
                  <a:pt x="0" y="34916"/>
                  <a:pt x="34916" y="0"/>
                  <a:pt x="77986" y="0"/>
                </a:cubicBezTo>
                <a:lnTo>
                  <a:pt x="6018014" y="0"/>
                </a:lnTo>
                <a:cubicBezTo>
                  <a:pt x="6061084" y="0"/>
                  <a:pt x="6096000" y="34916"/>
                  <a:pt x="6096000" y="77986"/>
                </a:cubicBezTo>
                <a:lnTo>
                  <a:pt x="6096000" y="701873"/>
                </a:lnTo>
                <a:cubicBezTo>
                  <a:pt x="6096000" y="744943"/>
                  <a:pt x="6061084" y="779859"/>
                  <a:pt x="6018014" y="779859"/>
                </a:cubicBezTo>
                <a:lnTo>
                  <a:pt x="77986" y="779859"/>
                </a:lnTo>
                <a:cubicBezTo>
                  <a:pt x="34916" y="779859"/>
                  <a:pt x="0" y="744943"/>
                  <a:pt x="0" y="701873"/>
                </a:cubicBezTo>
                <a:lnTo>
                  <a:pt x="0" y="77986"/>
                </a:ln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solidFill>
              <a:srgbClr val="D16349"/>
            </a:solidFill>
            <a:prstDash val="solid"/>
          </a:ln>
          <a:effectLst/>
        </p:spPr>
        <p:txBody>
          <a:bodyPr lIns="144000" tIns="199136" rIns="6048000" bIns="199136" spcCol="1270" anchor="ctr"/>
          <a:lstStyle/>
          <a:p>
            <a:pPr algn="just" defTabSz="1244600">
              <a:lnSpc>
                <a:spcPct val="90000"/>
              </a:lnSpc>
              <a:spcAft>
                <a:spcPts val="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Si.Ge.Co e</a:t>
            </a:r>
          </a:p>
          <a:p>
            <a:pPr algn="just" defTabSz="1244600">
              <a:lnSpc>
                <a:spcPct val="90000"/>
              </a:lnSpc>
              <a:spcAft>
                <a:spcPts val="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Sistema </a:t>
            </a:r>
            <a:endParaRPr lang="it-IT" sz="1400" kern="0" dirty="0" smtClean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algn="just" defTabSz="1244600">
              <a:lnSpc>
                <a:spcPct val="90000"/>
              </a:lnSpc>
              <a:spcAft>
                <a:spcPts val="0"/>
              </a:spcAft>
              <a:defRPr/>
            </a:pPr>
            <a:r>
              <a:rPr lang="it-IT" sz="14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Informativo</a:t>
            </a:r>
            <a:endParaRPr lang="it-IT" sz="140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algn="just" defTabSz="1244600">
              <a:lnSpc>
                <a:spcPct val="90000"/>
              </a:lnSpc>
              <a:spcAft>
                <a:spcPts val="0"/>
              </a:spcAft>
              <a:defRPr/>
            </a:pPr>
            <a:endParaRPr lang="it-IT" sz="140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" name="Figura a mano libera 9"/>
          <p:cNvSpPr/>
          <p:nvPr/>
        </p:nvSpPr>
        <p:spPr>
          <a:xfrm>
            <a:off x="1331640" y="1052737"/>
            <a:ext cx="2376264" cy="2016223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t"/>
          <a:lstStyle/>
          <a:p>
            <a:pPr marL="171450" indent="-171450" algn="just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§"/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Riserve da parte </a:t>
            </a:r>
            <a:r>
              <a:rPr lang="it-IT" sz="14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dell’AdA</a:t>
            </a: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al processo di designazione delle Autorità di </a:t>
            </a:r>
            <a:r>
              <a:rPr lang="it-IT" sz="14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Gestione </a:t>
            </a: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e di </a:t>
            </a:r>
            <a:r>
              <a:rPr lang="it-IT" sz="14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Certificazione</a:t>
            </a:r>
            <a:endParaRPr lang="it-IT" sz="14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marL="171450" indent="-171450" algn="just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§"/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Ritardi nella attuazione del Sistema </a:t>
            </a:r>
            <a:r>
              <a:rPr lang="it-IT" sz="14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Informativo</a:t>
            </a:r>
            <a:endParaRPr lang="it-IT" sz="14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2" name="Figura a mano libera 11"/>
          <p:cNvSpPr/>
          <p:nvPr/>
        </p:nvSpPr>
        <p:spPr>
          <a:xfrm>
            <a:off x="3851920" y="1052737"/>
            <a:ext cx="5076056" cy="2016224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t"/>
          <a:lstStyle/>
          <a:p>
            <a:pPr marL="171450" indent="-171450" algn="just">
              <a:buFont typeface="Arial" pitchFamily="34" charset="0"/>
              <a:buChar char="•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Approvazione del Manuale delle procedure dell’</a:t>
            </a:r>
            <a:r>
              <a:rPr lang="it-IT" sz="1400" kern="0" dirty="0" err="1">
                <a:solidFill>
                  <a:prstClr val="black"/>
                </a:solidFill>
                <a:cs typeface="Arial" pitchFamily="34" charset="0"/>
              </a:rPr>
              <a:t>AdG</a:t>
            </a: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, del Vademecum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e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delle piste di controllo.</a:t>
            </a:r>
          </a:p>
          <a:p>
            <a:pPr marL="171450" indent="-171450" algn="just">
              <a:buFont typeface="Arial" pitchFamily="34" charset="0"/>
              <a:buChar char="•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Costituzione e riunione del Gruppo di valutazione antifrode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del PO e realizzazione dell’esercizio di valutazione dei rischi antifrode del PO.</a:t>
            </a:r>
          </a:p>
          <a:p>
            <a:pPr marL="171450" indent="-171450" algn="just">
              <a:buFont typeface="Arial" pitchFamily="34" charset="0"/>
              <a:buChar char="•"/>
              <a:defRPr/>
            </a:pP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È proseguita </a:t>
            </a: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l’attività di sviluppo e adeguamento </a:t>
            </a:r>
            <a:r>
              <a:rPr lang="it-IT" sz="1400" kern="0" dirty="0" smtClean="0">
                <a:solidFill>
                  <a:prstClr val="black"/>
                </a:solidFill>
                <a:cs typeface="Arial" pitchFamily="34" charset="0"/>
              </a:rPr>
              <a:t>S.I</a:t>
            </a: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.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 utilizzato nella precedente programmazione,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conclusa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con la valutazione positiva </a:t>
            </a:r>
            <a:r>
              <a:rPr lang="it-IT" sz="1400" b="0" kern="0" dirty="0" err="1" smtClean="0">
                <a:solidFill>
                  <a:prstClr val="black"/>
                </a:solidFill>
                <a:cs typeface="Arial" pitchFamily="34" charset="0"/>
              </a:rPr>
              <a:t>dell’AdA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sull’affidabilità e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stabilità.</a:t>
            </a:r>
            <a:endParaRPr lang="it-IT" sz="14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3" name="Figura a mano libera 12"/>
          <p:cNvSpPr/>
          <p:nvPr/>
        </p:nvSpPr>
        <p:spPr>
          <a:xfrm>
            <a:off x="107504" y="3717031"/>
            <a:ext cx="8928992" cy="2520281"/>
          </a:xfrm>
          <a:custGeom>
            <a:avLst/>
            <a:gdLst>
              <a:gd name="connsiteX0" fmla="*/ 0 w 6096000"/>
              <a:gd name="connsiteY0" fmla="*/ 77986 h 779859"/>
              <a:gd name="connsiteX1" fmla="*/ 77986 w 6096000"/>
              <a:gd name="connsiteY1" fmla="*/ 0 h 779859"/>
              <a:gd name="connsiteX2" fmla="*/ 6018014 w 6096000"/>
              <a:gd name="connsiteY2" fmla="*/ 0 h 779859"/>
              <a:gd name="connsiteX3" fmla="*/ 6096000 w 6096000"/>
              <a:gd name="connsiteY3" fmla="*/ 77986 h 779859"/>
              <a:gd name="connsiteX4" fmla="*/ 6096000 w 6096000"/>
              <a:gd name="connsiteY4" fmla="*/ 701873 h 779859"/>
              <a:gd name="connsiteX5" fmla="*/ 6018014 w 6096000"/>
              <a:gd name="connsiteY5" fmla="*/ 779859 h 779859"/>
              <a:gd name="connsiteX6" fmla="*/ 77986 w 6096000"/>
              <a:gd name="connsiteY6" fmla="*/ 779859 h 779859"/>
              <a:gd name="connsiteX7" fmla="*/ 0 w 6096000"/>
              <a:gd name="connsiteY7" fmla="*/ 701873 h 779859"/>
              <a:gd name="connsiteX8" fmla="*/ 0 w 6096000"/>
              <a:gd name="connsiteY8" fmla="*/ 77986 h 779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779859">
                <a:moveTo>
                  <a:pt x="0" y="77986"/>
                </a:moveTo>
                <a:cubicBezTo>
                  <a:pt x="0" y="34916"/>
                  <a:pt x="34916" y="0"/>
                  <a:pt x="77986" y="0"/>
                </a:cubicBezTo>
                <a:lnTo>
                  <a:pt x="6018014" y="0"/>
                </a:lnTo>
                <a:cubicBezTo>
                  <a:pt x="6061084" y="0"/>
                  <a:pt x="6096000" y="34916"/>
                  <a:pt x="6096000" y="77986"/>
                </a:cubicBezTo>
                <a:lnTo>
                  <a:pt x="6096000" y="701873"/>
                </a:lnTo>
                <a:cubicBezTo>
                  <a:pt x="6096000" y="744943"/>
                  <a:pt x="6061084" y="779859"/>
                  <a:pt x="6018014" y="779859"/>
                </a:cubicBezTo>
                <a:lnTo>
                  <a:pt x="77986" y="779859"/>
                </a:lnTo>
                <a:cubicBezTo>
                  <a:pt x="34916" y="779859"/>
                  <a:pt x="0" y="744943"/>
                  <a:pt x="0" y="701873"/>
                </a:cubicBezTo>
                <a:lnTo>
                  <a:pt x="0" y="77986"/>
                </a:lnTo>
                <a:close/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lIns="144000" tIns="199136" rIns="6048000" bIns="199136" spcCol="1270" anchor="ctr"/>
          <a:lstStyle/>
          <a:p>
            <a:pPr defTabSz="1244600">
              <a:lnSpc>
                <a:spcPct val="90000"/>
              </a:lnSpc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Conseguimento</a:t>
            </a:r>
          </a:p>
          <a:p>
            <a:pPr defTabSz="1244600">
              <a:lnSpc>
                <a:spcPct val="90000"/>
              </a:lnSpc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target spesa n+3</a:t>
            </a:r>
          </a:p>
          <a:p>
            <a:pPr defTabSz="1244600">
              <a:lnSpc>
                <a:spcPct val="90000"/>
              </a:lnSpc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e </a:t>
            </a:r>
            <a:r>
              <a:rPr lang="it-IT" sz="14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PF </a:t>
            </a:r>
            <a:endParaRPr lang="it-IT" sz="140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5" name="Figura a mano libera 14"/>
          <p:cNvSpPr/>
          <p:nvPr/>
        </p:nvSpPr>
        <p:spPr>
          <a:xfrm>
            <a:off x="1763689" y="3789039"/>
            <a:ext cx="2700808" cy="234550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marL="171450" indent="-171450" algn="just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§"/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Difficoltà nel conseguimento del target di spesa n+3 al </a:t>
            </a:r>
            <a:r>
              <a:rPr lang="it-IT" sz="14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31.12.2017</a:t>
            </a:r>
            <a:endParaRPr lang="it-IT" sz="14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marL="171450" indent="-171450" algn="just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§"/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Difficoltà nel conseguimento dell’obiettivo </a:t>
            </a:r>
            <a:r>
              <a:rPr lang="it-IT" sz="14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spesa </a:t>
            </a: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certificata al 31.12.2018, così come definito </a:t>
            </a:r>
            <a:r>
              <a:rPr lang="it-IT" sz="14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nel Performance Framework</a:t>
            </a:r>
            <a:endParaRPr lang="it-IT" sz="14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6" name="Figura a mano libera 15"/>
          <p:cNvSpPr/>
          <p:nvPr/>
        </p:nvSpPr>
        <p:spPr>
          <a:xfrm>
            <a:off x="4644008" y="3789039"/>
            <a:ext cx="4320480" cy="2376263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marL="171450" indent="-171450" algn="just" defTabSz="128905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Char char="•"/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Nonostante i ritardi nell’andamento di spesa del PO rispetto al cronoprogramma </a:t>
            </a:r>
            <a:r>
              <a:rPr lang="it-IT" sz="14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di </a:t>
            </a: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attuazione, la </a:t>
            </a: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Regione ha conseguito l’importante obiettivo relativo al target di </a:t>
            </a:r>
            <a:r>
              <a:rPr lang="it-IT" sz="14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spesa al 31.12.2017 </a:t>
            </a: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previsto in base alla regola dell’N+3.</a:t>
            </a:r>
          </a:p>
          <a:p>
            <a:pPr marL="171450" indent="-171450" algn="just" defTabSz="1289050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Char char="•"/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L’</a:t>
            </a:r>
            <a:r>
              <a:rPr lang="it-IT" sz="14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AdG</a:t>
            </a: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ha avviato un confronto con CE e Autorità nazionali per </a:t>
            </a:r>
            <a:r>
              <a:rPr lang="it-IT" sz="14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la </a:t>
            </a:r>
            <a:r>
              <a:rPr lang="it-IT" sz="14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riprogrammazione finanziaria del PO e rimodulazione </a:t>
            </a: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dei target </a:t>
            </a:r>
            <a:r>
              <a:rPr lang="it-IT" sz="14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del PF</a:t>
            </a:r>
            <a:r>
              <a:rPr lang="it-IT" sz="14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, </a:t>
            </a: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al fine di renderli maggiormente coerenti con le attuali condizioni di contesto socio-economico e procedurali.</a:t>
            </a:r>
          </a:p>
        </p:txBody>
      </p:sp>
      <p:grpSp>
        <p:nvGrpSpPr>
          <p:cNvPr id="17" name="Gruppo 16"/>
          <p:cNvGrpSpPr/>
          <p:nvPr/>
        </p:nvGrpSpPr>
        <p:grpSpPr>
          <a:xfrm>
            <a:off x="2051720" y="692696"/>
            <a:ext cx="1489037" cy="288032"/>
            <a:chOff x="-2036559" y="370"/>
            <a:chExt cx="8422709" cy="513728"/>
          </a:xfrm>
        </p:grpSpPr>
        <p:sp>
          <p:nvSpPr>
            <p:cNvPr id="18" name="Rettangolo arrotondato 17"/>
            <p:cNvSpPr/>
            <p:nvPr/>
          </p:nvSpPr>
          <p:spPr>
            <a:xfrm>
              <a:off x="-2036559" y="370"/>
              <a:ext cx="8146243" cy="513728"/>
            </a:xfrm>
            <a:prstGeom prst="roundRect">
              <a:avLst/>
            </a:prstGeom>
            <a:solidFill>
              <a:srgbClr val="D1634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9" name="Rettangolo 18"/>
            <p:cNvSpPr/>
            <p:nvPr/>
          </p:nvSpPr>
          <p:spPr>
            <a:xfrm>
              <a:off x="-1629247" y="370"/>
              <a:ext cx="8015397" cy="4891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400" b="0" kern="0" dirty="0">
                  <a:solidFill>
                    <a:prstClr val="white"/>
                  </a:solidFill>
                  <a:cs typeface="Arial" pitchFamily="34" charset="0"/>
                </a:rPr>
                <a:t>CRITICITA’</a:t>
              </a:r>
              <a:endParaRPr lang="it-IT" sz="1400" kern="0" dirty="0">
                <a:solidFill>
                  <a:prstClr val="white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uppo 19"/>
          <p:cNvGrpSpPr/>
          <p:nvPr/>
        </p:nvGrpSpPr>
        <p:grpSpPr>
          <a:xfrm>
            <a:off x="5719482" y="548680"/>
            <a:ext cx="2380910" cy="576064"/>
            <a:chOff x="-2484699" y="-615016"/>
            <a:chExt cx="11812043" cy="746047"/>
          </a:xfrm>
        </p:grpSpPr>
        <p:sp>
          <p:nvSpPr>
            <p:cNvPr id="21" name="Rettangolo arrotondato 20"/>
            <p:cNvSpPr/>
            <p:nvPr/>
          </p:nvSpPr>
          <p:spPr>
            <a:xfrm>
              <a:off x="-1615765" y="-428504"/>
              <a:ext cx="10943109" cy="373024"/>
            </a:xfrm>
            <a:prstGeom prst="roundRect">
              <a:avLst/>
            </a:prstGeom>
            <a:solidFill>
              <a:srgbClr val="D1634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22" name="Rettangolo 21"/>
            <p:cNvSpPr/>
            <p:nvPr/>
          </p:nvSpPr>
          <p:spPr>
            <a:xfrm>
              <a:off x="-2484699" y="-615016"/>
              <a:ext cx="10997416" cy="74604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400" b="0" kern="0" dirty="0" smtClean="0">
                  <a:solidFill>
                    <a:prstClr val="white"/>
                  </a:solidFill>
                  <a:cs typeface="Arial" pitchFamily="34" charset="0"/>
                </a:rPr>
                <a:t>   MISURE ADOTTATE</a:t>
              </a:r>
              <a:endParaRPr lang="it-IT" sz="1400" kern="0" dirty="0">
                <a:solidFill>
                  <a:prstClr val="white"/>
                </a:solidFill>
                <a:cs typeface="Arial" pitchFamily="34" charset="0"/>
              </a:endParaRPr>
            </a:p>
          </p:txBody>
        </p:sp>
      </p:grp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15</a:t>
            </a:fld>
            <a:endParaRPr lang="en-GB"/>
          </a:p>
        </p:txBody>
      </p:sp>
      <p:grpSp>
        <p:nvGrpSpPr>
          <p:cNvPr id="30" name="Gruppo 16"/>
          <p:cNvGrpSpPr/>
          <p:nvPr/>
        </p:nvGrpSpPr>
        <p:grpSpPr>
          <a:xfrm>
            <a:off x="2123728" y="3429000"/>
            <a:ext cx="1489037" cy="288032"/>
            <a:chOff x="-2036559" y="370"/>
            <a:chExt cx="8422709" cy="513728"/>
          </a:xfrm>
        </p:grpSpPr>
        <p:sp>
          <p:nvSpPr>
            <p:cNvPr id="31" name="Rettangolo arrotondato 17"/>
            <p:cNvSpPr/>
            <p:nvPr/>
          </p:nvSpPr>
          <p:spPr>
            <a:xfrm>
              <a:off x="-2036559" y="370"/>
              <a:ext cx="8146243" cy="513728"/>
            </a:xfrm>
            <a:prstGeom prst="roundRect">
              <a:avLst/>
            </a:prstGeom>
            <a:solidFill>
              <a:srgbClr val="D1634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32" name="Rettangolo 18"/>
            <p:cNvSpPr/>
            <p:nvPr/>
          </p:nvSpPr>
          <p:spPr>
            <a:xfrm>
              <a:off x="-1629247" y="370"/>
              <a:ext cx="8015397" cy="4891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400" b="0" kern="0" dirty="0">
                  <a:solidFill>
                    <a:prstClr val="white"/>
                  </a:solidFill>
                  <a:cs typeface="Arial" pitchFamily="34" charset="0"/>
                </a:rPr>
                <a:t>CRITICITA’</a:t>
              </a:r>
              <a:endParaRPr lang="it-IT" sz="1400" kern="0" dirty="0">
                <a:solidFill>
                  <a:prstClr val="white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uppo 19"/>
          <p:cNvGrpSpPr/>
          <p:nvPr/>
        </p:nvGrpSpPr>
        <p:grpSpPr>
          <a:xfrm>
            <a:off x="5791490" y="3284984"/>
            <a:ext cx="2380910" cy="576064"/>
            <a:chOff x="-2484699" y="-615016"/>
            <a:chExt cx="11812043" cy="746047"/>
          </a:xfrm>
        </p:grpSpPr>
        <p:sp>
          <p:nvSpPr>
            <p:cNvPr id="34" name="Rettangolo arrotondato 20"/>
            <p:cNvSpPr/>
            <p:nvPr/>
          </p:nvSpPr>
          <p:spPr>
            <a:xfrm>
              <a:off x="-1615765" y="-428504"/>
              <a:ext cx="10943109" cy="373024"/>
            </a:xfrm>
            <a:prstGeom prst="roundRect">
              <a:avLst/>
            </a:prstGeom>
            <a:solidFill>
              <a:srgbClr val="D16349">
                <a:hueOff val="0"/>
                <a:satOff val="0"/>
                <a:lumOff val="0"/>
                <a:alphaOff val="0"/>
              </a:srgbClr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35" name="Rettangolo 21"/>
            <p:cNvSpPr/>
            <p:nvPr/>
          </p:nvSpPr>
          <p:spPr>
            <a:xfrm>
              <a:off x="-2484699" y="-615016"/>
              <a:ext cx="10997416" cy="74604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it-IT" sz="1400" b="0" kern="0" dirty="0" smtClean="0">
                  <a:solidFill>
                    <a:prstClr val="white"/>
                  </a:solidFill>
                  <a:cs typeface="Arial" pitchFamily="34" charset="0"/>
                </a:rPr>
                <a:t>   MISURE ADOTTATE</a:t>
              </a:r>
              <a:endParaRPr lang="it-IT" sz="1400" kern="0" dirty="0">
                <a:solidFill>
                  <a:prstClr val="white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89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87016" y="0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Attuazione prevista negli anni successivi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1900808" cy="519350"/>
          </a:xfrm>
          <a:prstGeom prst="rect">
            <a:avLst/>
          </a:prstGeom>
        </p:spPr>
      </p:pic>
      <p:sp>
        <p:nvSpPr>
          <p:cNvPr id="9" name="Rettangolo 1"/>
          <p:cNvSpPr>
            <a:spLocks noChangeArrowheads="1"/>
          </p:cNvSpPr>
          <p:nvPr/>
        </p:nvSpPr>
        <p:spPr bwMode="auto">
          <a:xfrm>
            <a:off x="395536" y="764704"/>
            <a:ext cx="75603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21449C"/>
              </a:buClr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>
                <a:solidFill>
                  <a:schemeClr val="tx1"/>
                </a:solidFill>
                <a:latin typeface="DecimaW03 Rg" pitchFamily="2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DecimaW03 Rg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DecimaW03 Rg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DecimaW03 Rg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DecimaW03 Rg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DecimaW03 Rg" pitchFamily="2" charset="0"/>
              </a:defRPr>
            </a:lvl9pPr>
          </a:lstStyle>
          <a:p>
            <a:pPr algn="just">
              <a:spcBef>
                <a:spcPct val="0"/>
              </a:spcBef>
              <a:buClrTx/>
              <a:buFontTx/>
              <a:buNone/>
            </a:pPr>
            <a:r>
              <a:rPr lang="it-IT" altLang="it-IT" sz="1600" b="0" dirty="0" smtClean="0">
                <a:cs typeface="Arial" panose="020B0604020202020204" pitchFamily="34" charset="0"/>
              </a:rPr>
              <a:t>Nel corso del 2018 è prevista l’attivazione delle seguenti operazioni: </a:t>
            </a:r>
            <a:endParaRPr lang="it-IT" altLang="it-IT" sz="1600" b="0" dirty="0">
              <a:cs typeface="Arial" panose="020B0604020202020204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44016" y="1189196"/>
            <a:ext cx="8892480" cy="483209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19/2018 per l’</a:t>
            </a:r>
            <a:r>
              <a:rPr lang="it-IT" sz="1400" b="0" dirty="0" err="1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occupabilità</a:t>
            </a: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di persone con disabilità, vulnerabili e a rischio di esclusione € </a:t>
            </a: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22.000.000,00</a:t>
            </a:r>
            <a:endParaRPr lang="it-IT" sz="1400" b="0" dirty="0">
              <a:solidFill>
                <a:schemeClr val="tx1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</a:t>
            </a: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20/2018 F</a:t>
            </a: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inanziamento </a:t>
            </a: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di tirocini obbligatori e non obbligatori delle professioni </a:t>
            </a:r>
            <a:r>
              <a:rPr lang="it-IT" sz="1400" b="0" dirty="0" err="1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ordinistiche</a:t>
            </a: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€</a:t>
            </a: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15.000.000,00</a:t>
            </a:r>
            <a:endParaRPr lang="it-IT" sz="1400" b="0" dirty="0">
              <a:solidFill>
                <a:schemeClr val="tx1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</a:t>
            </a: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22/2018, Finanziamento di contributi all’occupazione per disoccupati di lunga durata € </a:t>
            </a: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15.000.000,00</a:t>
            </a:r>
            <a:endParaRPr lang="it-IT" sz="1400" b="0" dirty="0">
              <a:solidFill>
                <a:schemeClr val="tx1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Bonus occupazionale per l’apprendistato per la qualifica, professionale e di alta formazione (risorse finanziarie in via di definizione</a:t>
            </a: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)</a:t>
            </a:r>
            <a:endParaRPr lang="it-IT" sz="1400" b="0" dirty="0">
              <a:solidFill>
                <a:schemeClr val="tx1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22/2018 Decreto attuativo dei tirocini extra curriculari, con bonus occupazionale riservato alle imprese che assumono i tirocinanti € </a:t>
            </a: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30.000.000,00</a:t>
            </a:r>
            <a:endParaRPr lang="it-IT" sz="1400" b="0" dirty="0">
              <a:solidFill>
                <a:schemeClr val="tx1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</a:t>
            </a: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per percorsi a sostegno inserimento lavorativo nel settore dell’artigianato e dei mestieri tradizionali € </a:t>
            </a: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10.682.520,00</a:t>
            </a:r>
            <a:endParaRPr lang="it-IT" sz="1400" b="0" dirty="0">
              <a:solidFill>
                <a:schemeClr val="tx1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Fondo </a:t>
            </a: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di garanzia per prestiti imprese sociali  € </a:t>
            </a: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15.000.000</a:t>
            </a:r>
            <a:endParaRPr lang="it-IT" sz="1400" b="0" dirty="0">
              <a:solidFill>
                <a:schemeClr val="tx1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per rafforzare l’</a:t>
            </a:r>
            <a:r>
              <a:rPr lang="it-IT" sz="1400" b="0" dirty="0" err="1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occupabilità</a:t>
            </a: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nel sistema della R&amp;S in Sicilia - seconda edizione - (risorse finanziarie in via di definizione</a:t>
            </a: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)</a:t>
            </a:r>
            <a:endParaRPr lang="it-IT" sz="1400" b="0" dirty="0">
              <a:solidFill>
                <a:schemeClr val="tx1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per il finanziamento di borse regionali di dottorato di ricerca in Sicilia, terza edizione, (risorse finanziare in via di definizione</a:t>
            </a: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)</a:t>
            </a:r>
            <a:endParaRPr lang="it-IT" sz="1400" b="0" dirty="0">
              <a:solidFill>
                <a:schemeClr val="tx1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per il finanziamento di contratti di formazione specialistica nell'area medico-sanitaria in Sicilia - terza edizione – (risorse finanziare in via di definizione</a:t>
            </a: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)</a:t>
            </a:r>
            <a:endParaRPr lang="it-IT" sz="1400" b="0" dirty="0">
              <a:solidFill>
                <a:schemeClr val="tx1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Avviso per la formazione continua per il rafforzamento e lo sviluppo dei lavoratori occupati (risorse finanziarie in via di definizione</a:t>
            </a: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)</a:t>
            </a:r>
            <a:endParaRPr lang="it-IT" sz="1400" b="0" dirty="0">
              <a:solidFill>
                <a:schemeClr val="tx1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  <a:defRPr/>
            </a:pP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Procedura aperta per l'affidamento del servizio di valutazione indipendente del </a:t>
            </a: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PO </a:t>
            </a:r>
            <a:r>
              <a:rPr lang="it-IT" sz="1400" b="0" dirty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€ </a:t>
            </a:r>
            <a:r>
              <a:rPr lang="it-IT" sz="1400" b="0" dirty="0" smtClean="0">
                <a:solidFill>
                  <a:schemeClr val="tx1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1.400.000,00</a:t>
            </a:r>
            <a:endParaRPr lang="it-IT" sz="1400" b="0" dirty="0">
              <a:solidFill>
                <a:schemeClr val="tx1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29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980728"/>
            <a:ext cx="8712968" cy="1203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itchFamily="34" charset="0"/>
              </a:rPr>
              <a:t>Comitato di Sorveglianza del Programma </a:t>
            </a: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itchFamily="34" charset="0"/>
              </a:rPr>
              <a:t>Operativo </a:t>
            </a:r>
            <a:endParaRPr lang="it-IT" sz="2600" dirty="0" smtClean="0">
              <a:solidFill>
                <a:srgbClr val="0070C0"/>
              </a:solidFill>
              <a:ea typeface="ＭＳ Ｐゴシック" panose="020B0600070205080204" pitchFamily="34" charset="-128"/>
              <a:cs typeface="Arial" pitchFamily="34" charset="0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itchFamily="34" charset="0"/>
              </a:rPr>
              <a:t>FSE Sicilia 2014 – 2020</a:t>
            </a:r>
            <a:endParaRPr lang="it-IT" sz="2600" dirty="0">
              <a:ea typeface="ＭＳ Ｐゴシック" panose="020B0600070205080204" pitchFamily="34" charset="-128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1619672" y="2924945"/>
            <a:ext cx="561662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Grazie per l’attenzione </a:t>
            </a:r>
          </a:p>
          <a:p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395536" y="4523055"/>
            <a:ext cx="7891904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 Filippo Castiglia</a:t>
            </a:r>
          </a:p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Servizio Rendicontazione interventi FSE e comunitari, monitoraggio e </a:t>
            </a:r>
          </a:p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controlli di I livello</a:t>
            </a:r>
          </a:p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Istruzione e Formazione Professionale</a:t>
            </a:r>
          </a:p>
        </p:txBody>
      </p:sp>
      <p:sp>
        <p:nvSpPr>
          <p:cNvPr id="15" name="CasellaDiTesto 12"/>
          <p:cNvSpPr txBox="1"/>
          <p:nvPr/>
        </p:nvSpPr>
        <p:spPr>
          <a:xfrm>
            <a:off x="5832648" y="6351711"/>
            <a:ext cx="3275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200" dirty="0" smtClean="0">
                <a:solidFill>
                  <a:srgbClr val="0070C0"/>
                </a:solidFill>
              </a:rPr>
              <a:t>Palermo 24 maggio 2018</a:t>
            </a:r>
          </a:p>
          <a:p>
            <a:pPr algn="r"/>
            <a:r>
              <a:rPr lang="it-IT" sz="1200" dirty="0" smtClean="0">
                <a:solidFill>
                  <a:srgbClr val="0070C0"/>
                </a:solidFill>
              </a:rPr>
              <a:t>I.P.S.S.A.R. “ Francesco Paolo Cascino”</a:t>
            </a:r>
            <a:endParaRPr lang="it-IT" sz="1200" dirty="0">
              <a:solidFill>
                <a:srgbClr val="0070C0"/>
              </a:solidFill>
            </a:endParaRPr>
          </a:p>
        </p:txBody>
      </p:sp>
      <p:pic>
        <p:nvPicPr>
          <p:cNvPr id="16" name="Immagine 14" descr="logoFSESicilia2020completoL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105" y="6165304"/>
            <a:ext cx="2286655" cy="62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26064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372200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sz="1600" dirty="0">
              <a:solidFill>
                <a:srgbClr val="365F91"/>
              </a:solidFill>
              <a:ea typeface="ＭＳ Ｐゴシック" panose="020B0600070205080204" pitchFamily="34" charset="-128"/>
              <a:cs typeface="Arial" pitchFamily="34" charset="0"/>
            </a:endParaRPr>
          </a:p>
          <a:p>
            <a:pPr eaLnBrk="1" hangingPunct="1">
              <a:defRPr/>
            </a:pPr>
            <a:endParaRPr lang="it-IT" sz="16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87016" y="128245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La Relazione Annuale di Attuazione – RAA 2017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319782"/>
            <a:ext cx="2044824" cy="558698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539552" y="908720"/>
            <a:ext cx="820859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it-IT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La Relazione Annuale di Attuazione (RAA) restituisce le informazioni chiave sull’attuazione del PO FSE 2014/2020 della Regione Siciliana relativamente all’annualità 2017. La Relazione è predisposta ai sensi dell’art. 50 del </a:t>
            </a:r>
            <a:r>
              <a:rPr lang="it-IT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Reg. </a:t>
            </a:r>
            <a:r>
              <a:rPr lang="it-IT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(UE) n. 1303/2013 e sulla base dell’Allegato V del </a:t>
            </a:r>
            <a:r>
              <a:rPr lang="it-IT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Reg. </a:t>
            </a:r>
            <a:r>
              <a:rPr lang="it-IT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(UE) di esecuzione n. 2015/207, così come modificato dal </a:t>
            </a:r>
            <a:r>
              <a:rPr lang="it-IT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Regolamento </a:t>
            </a:r>
            <a:r>
              <a:rPr lang="it-IT" sz="16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di esecuzione n. 2018/277 della Commissione </a:t>
            </a:r>
            <a:r>
              <a:rPr lang="it-IT" sz="160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Europea.</a:t>
            </a:r>
            <a:endParaRPr lang="it-IT" sz="1600" kern="0" dirty="0">
              <a:solidFill>
                <a:sysClr val="windowText" lastClr="000000">
                  <a:lumMod val="75000"/>
                  <a:lumOff val="25000"/>
                </a:sysClr>
              </a:solidFill>
            </a:endParaRPr>
          </a:p>
        </p:txBody>
      </p:sp>
      <p:graphicFrame>
        <p:nvGraphicFramePr>
          <p:cNvPr id="10" name="Segnaposto contenut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5173571"/>
              </p:ext>
            </p:extLst>
          </p:nvPr>
        </p:nvGraphicFramePr>
        <p:xfrm>
          <a:off x="1979712" y="2443755"/>
          <a:ext cx="6408712" cy="3721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2" name="Segnaposto contenuto 4"/>
          <p:cNvSpPr txBox="1">
            <a:spLocks/>
          </p:cNvSpPr>
          <p:nvPr/>
        </p:nvSpPr>
        <p:spPr bwMode="auto">
          <a:xfrm>
            <a:off x="287016" y="3501008"/>
            <a:ext cx="133265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  <a:defRPr/>
            </a:pPr>
            <a:r>
              <a:rPr lang="it-IT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Principali elementi della RAA </a:t>
            </a:r>
            <a:r>
              <a:rPr lang="it-IT" sz="16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it-IT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Annualità 2017</a:t>
            </a: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228184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87016" y="260648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Principali ambiti di attività indicati nella RAA 2017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graphicFrame>
        <p:nvGraphicFramePr>
          <p:cNvPr id="9" name="Diagramma 8"/>
          <p:cNvGraphicFramePr/>
          <p:nvPr>
            <p:extLst>
              <p:ext uri="{D42A27DB-BD31-4B8C-83A1-F6EECF244321}">
                <p14:modId xmlns:p14="http://schemas.microsoft.com/office/powerpoint/2010/main" val="2391652459"/>
              </p:ext>
            </p:extLst>
          </p:nvPr>
        </p:nvGraphicFramePr>
        <p:xfrm>
          <a:off x="287017" y="2585188"/>
          <a:ext cx="2153352" cy="1662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0" name="Diagramma 9"/>
          <p:cNvGraphicFramePr/>
          <p:nvPr>
            <p:extLst>
              <p:ext uri="{D42A27DB-BD31-4B8C-83A1-F6EECF244321}">
                <p14:modId xmlns:p14="http://schemas.microsoft.com/office/powerpoint/2010/main" val="2053688812"/>
              </p:ext>
            </p:extLst>
          </p:nvPr>
        </p:nvGraphicFramePr>
        <p:xfrm>
          <a:off x="2247559" y="2037184"/>
          <a:ext cx="6432376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920" y="2301854"/>
            <a:ext cx="596900" cy="484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708" y="3711370"/>
            <a:ext cx="596900" cy="484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258" y="4424166"/>
            <a:ext cx="596900" cy="484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137" y="2991291"/>
            <a:ext cx="500062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94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26064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228184" y="6381576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87016" y="0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Panoramica dell’attuazione del PO </a:t>
            </a:r>
            <a:r>
              <a:rPr lang="it-IT" sz="2800" baseline="-25000" dirty="0" smtClean="0">
                <a:solidFill>
                  <a:srgbClr val="0066CC"/>
                </a:solidFill>
              </a:rPr>
              <a:t>(1)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044824" cy="558698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6896" y="1133699"/>
            <a:ext cx="1129938" cy="1374658"/>
          </a:xfrm>
          <a:custGeom>
            <a:avLst/>
            <a:gdLst>
              <a:gd name="connsiteX0" fmla="*/ 0 w 1374657"/>
              <a:gd name="connsiteY0" fmla="*/ 0 h 1130790"/>
              <a:gd name="connsiteX1" fmla="*/ 809262 w 1374657"/>
              <a:gd name="connsiteY1" fmla="*/ 0 h 1130790"/>
              <a:gd name="connsiteX2" fmla="*/ 1374657 w 1374657"/>
              <a:gd name="connsiteY2" fmla="*/ 565395 h 1130790"/>
              <a:gd name="connsiteX3" fmla="*/ 809262 w 1374657"/>
              <a:gd name="connsiteY3" fmla="*/ 1130790 h 1130790"/>
              <a:gd name="connsiteX4" fmla="*/ 0 w 1374657"/>
              <a:gd name="connsiteY4" fmla="*/ 1130790 h 1130790"/>
              <a:gd name="connsiteX5" fmla="*/ 565395 w 1374657"/>
              <a:gd name="connsiteY5" fmla="*/ 565395 h 1130790"/>
              <a:gd name="connsiteX6" fmla="*/ 0 w 1374657"/>
              <a:gd name="connsiteY6" fmla="*/ 0 h 1130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4657" h="1130790">
                <a:moveTo>
                  <a:pt x="1374656" y="0"/>
                </a:moveTo>
                <a:lnTo>
                  <a:pt x="1374656" y="665697"/>
                </a:lnTo>
                <a:lnTo>
                  <a:pt x="687329" y="1130790"/>
                </a:lnTo>
                <a:lnTo>
                  <a:pt x="1" y="665697"/>
                </a:lnTo>
                <a:lnTo>
                  <a:pt x="1" y="0"/>
                </a:lnTo>
                <a:lnTo>
                  <a:pt x="687329" y="465093"/>
                </a:lnTo>
                <a:lnTo>
                  <a:pt x="1374656" y="0"/>
                </a:lnTo>
                <a:close/>
              </a:path>
            </a:pathLst>
          </a:cu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891" tIns="574285" rIns="8890" bIns="574286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400" b="1" kern="1200" dirty="0" smtClean="0">
                <a:latin typeface="Arial" pitchFamily="34" charset="0"/>
                <a:cs typeface="Arial" pitchFamily="34" charset="0"/>
              </a:rPr>
              <a:t>Andamento procedurale</a:t>
            </a:r>
            <a:endParaRPr lang="it-IT" sz="14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1122809" y="908721"/>
            <a:ext cx="7980617" cy="1176112"/>
          </a:xfrm>
          <a:custGeom>
            <a:avLst/>
            <a:gdLst>
              <a:gd name="connsiteX0" fmla="*/ 199657 w 1197920"/>
              <a:gd name="connsiteY0" fmla="*/ 0 h 7578499"/>
              <a:gd name="connsiteX1" fmla="*/ 998263 w 1197920"/>
              <a:gd name="connsiteY1" fmla="*/ 0 h 7578499"/>
              <a:gd name="connsiteX2" fmla="*/ 1197920 w 1197920"/>
              <a:gd name="connsiteY2" fmla="*/ 199657 h 7578499"/>
              <a:gd name="connsiteX3" fmla="*/ 1197920 w 1197920"/>
              <a:gd name="connsiteY3" fmla="*/ 7578499 h 7578499"/>
              <a:gd name="connsiteX4" fmla="*/ 1197920 w 1197920"/>
              <a:gd name="connsiteY4" fmla="*/ 7578499 h 7578499"/>
              <a:gd name="connsiteX5" fmla="*/ 0 w 1197920"/>
              <a:gd name="connsiteY5" fmla="*/ 7578499 h 7578499"/>
              <a:gd name="connsiteX6" fmla="*/ 0 w 1197920"/>
              <a:gd name="connsiteY6" fmla="*/ 7578499 h 7578499"/>
              <a:gd name="connsiteX7" fmla="*/ 0 w 1197920"/>
              <a:gd name="connsiteY7" fmla="*/ 199657 h 7578499"/>
              <a:gd name="connsiteX8" fmla="*/ 199657 w 1197920"/>
              <a:gd name="connsiteY8" fmla="*/ 0 h 7578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7920" h="7578499">
                <a:moveTo>
                  <a:pt x="1197920" y="1263108"/>
                </a:moveTo>
                <a:lnTo>
                  <a:pt x="1197920" y="6315391"/>
                </a:lnTo>
                <a:cubicBezTo>
                  <a:pt x="1197920" y="7012987"/>
                  <a:pt x="1183790" y="7578496"/>
                  <a:pt x="1166360" y="7578496"/>
                </a:cubicBezTo>
                <a:lnTo>
                  <a:pt x="0" y="7578496"/>
                </a:lnTo>
                <a:lnTo>
                  <a:pt x="0" y="7578496"/>
                </a:lnTo>
                <a:lnTo>
                  <a:pt x="0" y="3"/>
                </a:lnTo>
                <a:lnTo>
                  <a:pt x="0" y="3"/>
                </a:lnTo>
                <a:lnTo>
                  <a:pt x="1166360" y="3"/>
                </a:lnTo>
                <a:cubicBezTo>
                  <a:pt x="1183790" y="3"/>
                  <a:pt x="1197920" y="565512"/>
                  <a:pt x="1197920" y="1263108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9" tIns="67368" rIns="67368" bIns="67369" numCol="1" spcCol="1270" anchor="ctr" anchorCtr="0">
            <a:noAutofit/>
          </a:bodyPr>
          <a:lstStyle/>
          <a:p>
            <a:pPr marL="114300" lvl="1" indent="-114300" algn="just" defTabSz="622300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1400" b="0" kern="1200" dirty="0" smtClean="0">
                <a:latin typeface="Arial" pitchFamily="34" charset="0"/>
                <a:cs typeface="Arial" pitchFamily="34" charset="0"/>
              </a:rPr>
              <a:t>Nel corso del 2017 l’</a:t>
            </a:r>
            <a:r>
              <a:rPr lang="it-IT" sz="1400" b="0" kern="1200" dirty="0" err="1" smtClean="0">
                <a:latin typeface="Arial" pitchFamily="34" charset="0"/>
                <a:cs typeface="Arial" pitchFamily="34" charset="0"/>
              </a:rPr>
              <a:t>AdG</a:t>
            </a:r>
            <a:r>
              <a:rPr lang="it-IT" sz="1400" b="0" kern="1200" dirty="0" smtClean="0">
                <a:latin typeface="Arial" pitchFamily="34" charset="0"/>
                <a:cs typeface="Arial" pitchFamily="34" charset="0"/>
              </a:rPr>
              <a:t> ha proseguito </a:t>
            </a:r>
            <a:r>
              <a:rPr lang="it-IT" sz="1400" kern="1200" dirty="0" smtClean="0">
                <a:latin typeface="Arial" pitchFamily="34" charset="0"/>
                <a:cs typeface="Arial" pitchFamily="34" charset="0"/>
              </a:rPr>
              <a:t>nella fase di programmazione, attuazione e gestione finanziaria del PO FSE Sicilia 2014-2020</a:t>
            </a:r>
            <a:r>
              <a:rPr lang="it-IT" sz="1400" b="0" kern="1200" dirty="0" smtClean="0">
                <a:latin typeface="Arial" pitchFamily="34" charset="0"/>
                <a:cs typeface="Arial" pitchFamily="34" charset="0"/>
              </a:rPr>
              <a:t>. </a:t>
            </a:r>
            <a:endParaRPr lang="it-IT" sz="1400" b="0" kern="1200" dirty="0">
              <a:latin typeface="Arial" pitchFamily="34" charset="0"/>
              <a:cs typeface="Arial" pitchFamily="34" charset="0"/>
            </a:endParaRPr>
          </a:p>
          <a:p>
            <a:pPr marL="114300" lvl="1" indent="-114300" algn="just" defTabSz="622300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1400" b="0" kern="1200" dirty="0" smtClean="0">
                <a:latin typeface="Arial" pitchFamily="34" charset="0"/>
                <a:cs typeface="Arial" pitchFamily="34" charset="0"/>
              </a:rPr>
              <a:t>Sotto il profilo procedurale il PO ha fatto </a:t>
            </a:r>
            <a:r>
              <a:rPr lang="it-IT" sz="1400" kern="1200" dirty="0" smtClean="0">
                <a:latin typeface="Arial" pitchFamily="34" charset="0"/>
                <a:cs typeface="Arial" pitchFamily="34" charset="0"/>
              </a:rPr>
              <a:t>registrare un’importate accelerazione</a:t>
            </a:r>
            <a:r>
              <a:rPr lang="it-IT" sz="1400" b="0" kern="1200" dirty="0" smtClean="0">
                <a:latin typeface="Arial" pitchFamily="34" charset="0"/>
                <a:cs typeface="Arial" pitchFamily="34" charset="0"/>
              </a:rPr>
              <a:t>, come attestato dall’avvio di 2.629 interventi.</a:t>
            </a:r>
            <a:endParaRPr lang="it-IT" sz="1400" b="0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11837" y="2637126"/>
            <a:ext cx="1079486" cy="1374658"/>
          </a:xfrm>
          <a:custGeom>
            <a:avLst/>
            <a:gdLst>
              <a:gd name="connsiteX0" fmla="*/ 0 w 1374657"/>
              <a:gd name="connsiteY0" fmla="*/ 0 h 1080300"/>
              <a:gd name="connsiteX1" fmla="*/ 834507 w 1374657"/>
              <a:gd name="connsiteY1" fmla="*/ 0 h 1080300"/>
              <a:gd name="connsiteX2" fmla="*/ 1374657 w 1374657"/>
              <a:gd name="connsiteY2" fmla="*/ 540150 h 1080300"/>
              <a:gd name="connsiteX3" fmla="*/ 834507 w 1374657"/>
              <a:gd name="connsiteY3" fmla="*/ 1080300 h 1080300"/>
              <a:gd name="connsiteX4" fmla="*/ 0 w 1374657"/>
              <a:gd name="connsiteY4" fmla="*/ 1080300 h 1080300"/>
              <a:gd name="connsiteX5" fmla="*/ 540150 w 1374657"/>
              <a:gd name="connsiteY5" fmla="*/ 540150 h 1080300"/>
              <a:gd name="connsiteX6" fmla="*/ 0 w 1374657"/>
              <a:gd name="connsiteY6" fmla="*/ 0 h 108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4657" h="1080300">
                <a:moveTo>
                  <a:pt x="1374656" y="0"/>
                </a:moveTo>
                <a:lnTo>
                  <a:pt x="1374656" y="655813"/>
                </a:lnTo>
                <a:lnTo>
                  <a:pt x="687329" y="1080300"/>
                </a:lnTo>
                <a:lnTo>
                  <a:pt x="1" y="655813"/>
                </a:lnTo>
                <a:lnTo>
                  <a:pt x="1" y="0"/>
                </a:lnTo>
                <a:lnTo>
                  <a:pt x="687329" y="424487"/>
                </a:lnTo>
                <a:lnTo>
                  <a:pt x="1374656" y="0"/>
                </a:lnTo>
                <a:close/>
              </a:path>
            </a:pathLst>
          </a:custGeom>
        </p:spPr>
        <p:style>
          <a:lnRef idx="2">
            <a:schemeClr val="accent4">
              <a:hueOff val="2742807"/>
              <a:satOff val="3723"/>
              <a:lumOff val="6275"/>
              <a:alphaOff val="0"/>
            </a:schemeClr>
          </a:lnRef>
          <a:fillRef idx="1">
            <a:schemeClr val="accent4">
              <a:hueOff val="2742807"/>
              <a:satOff val="3723"/>
              <a:lumOff val="6275"/>
              <a:alphaOff val="0"/>
            </a:schemeClr>
          </a:fillRef>
          <a:effectRef idx="0">
            <a:schemeClr val="accent4">
              <a:hueOff val="2742807"/>
              <a:satOff val="3723"/>
              <a:lumOff val="627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891" tIns="549040" rIns="8890" bIns="549041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400" b="1" kern="1200" dirty="0" smtClean="0">
                <a:latin typeface="Arial" pitchFamily="34" charset="0"/>
                <a:cs typeface="Arial" pitchFamily="34" charset="0"/>
              </a:rPr>
              <a:t>Andamento finanziario</a:t>
            </a:r>
            <a:endParaRPr lang="it-IT" sz="14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122809" y="2146797"/>
            <a:ext cx="7994641" cy="1714251"/>
          </a:xfrm>
          <a:custGeom>
            <a:avLst/>
            <a:gdLst>
              <a:gd name="connsiteX0" fmla="*/ 285714 w 1714250"/>
              <a:gd name="connsiteY0" fmla="*/ 0 h 8000677"/>
              <a:gd name="connsiteX1" fmla="*/ 1428536 w 1714250"/>
              <a:gd name="connsiteY1" fmla="*/ 0 h 8000677"/>
              <a:gd name="connsiteX2" fmla="*/ 1714250 w 1714250"/>
              <a:gd name="connsiteY2" fmla="*/ 285714 h 8000677"/>
              <a:gd name="connsiteX3" fmla="*/ 1714250 w 1714250"/>
              <a:gd name="connsiteY3" fmla="*/ 8000677 h 8000677"/>
              <a:gd name="connsiteX4" fmla="*/ 1714250 w 1714250"/>
              <a:gd name="connsiteY4" fmla="*/ 8000677 h 8000677"/>
              <a:gd name="connsiteX5" fmla="*/ 0 w 1714250"/>
              <a:gd name="connsiteY5" fmla="*/ 8000677 h 8000677"/>
              <a:gd name="connsiteX6" fmla="*/ 0 w 1714250"/>
              <a:gd name="connsiteY6" fmla="*/ 8000677 h 8000677"/>
              <a:gd name="connsiteX7" fmla="*/ 0 w 1714250"/>
              <a:gd name="connsiteY7" fmla="*/ 285714 h 8000677"/>
              <a:gd name="connsiteX8" fmla="*/ 285714 w 1714250"/>
              <a:gd name="connsiteY8" fmla="*/ 0 h 8000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250" h="8000677">
                <a:moveTo>
                  <a:pt x="1714250" y="1333474"/>
                </a:moveTo>
                <a:lnTo>
                  <a:pt x="1714250" y="6667203"/>
                </a:lnTo>
                <a:cubicBezTo>
                  <a:pt x="1714250" y="7403657"/>
                  <a:pt x="1686842" y="8000675"/>
                  <a:pt x="1653032" y="8000675"/>
                </a:cubicBezTo>
                <a:lnTo>
                  <a:pt x="0" y="8000675"/>
                </a:lnTo>
                <a:lnTo>
                  <a:pt x="0" y="8000675"/>
                </a:lnTo>
                <a:lnTo>
                  <a:pt x="0" y="2"/>
                </a:lnTo>
                <a:lnTo>
                  <a:pt x="0" y="2"/>
                </a:lnTo>
                <a:lnTo>
                  <a:pt x="1653032" y="2"/>
                </a:lnTo>
                <a:cubicBezTo>
                  <a:pt x="1686842" y="2"/>
                  <a:pt x="1714250" y="597020"/>
                  <a:pt x="1714250" y="1333474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4">
              <a:hueOff val="2742807"/>
              <a:satOff val="3723"/>
              <a:lumOff val="6275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9" tIns="92573" rIns="92573" bIns="92574" numCol="1" spcCol="1270" anchor="ctr" anchorCtr="0">
            <a:noAutofit/>
          </a:bodyPr>
          <a:lstStyle/>
          <a:p>
            <a:pPr marL="114300" lvl="1" indent="-114300" algn="just" defTabSz="622300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1400" b="0" kern="1200" dirty="0" smtClean="0">
                <a:latin typeface="Arial" pitchFamily="34" charset="0"/>
                <a:cs typeface="Arial" pitchFamily="34" charset="0"/>
              </a:rPr>
              <a:t>Al 31.12.2017 gli impegni giuridicamente vincolanti risultano pari a € 110.685.740,45, corrispondenti al 13,50% delle risorse stanziate, mentre la spesa certificata ammonta a € 25.829.369, corrispondenti al 3,15% della dotazione programmata.</a:t>
            </a:r>
            <a:endParaRPr lang="it-IT" sz="1400" b="0" kern="1200" dirty="0">
              <a:latin typeface="Arial" pitchFamily="34" charset="0"/>
              <a:cs typeface="Arial" pitchFamily="34" charset="0"/>
            </a:endParaRPr>
          </a:p>
          <a:p>
            <a:pPr marL="114300" lvl="1" indent="-114300" algn="just" defTabSz="622300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1400" b="0" kern="1200" dirty="0" smtClean="0">
                <a:latin typeface="Arial" pitchFamily="34" charset="0"/>
                <a:cs typeface="Arial" pitchFamily="34" charset="0"/>
              </a:rPr>
              <a:t>Tale andamento di impegni e di spesa, pur consentendo il raggiungimento del target di spesa certificata definito in base all’N+3 previsto per il 2018, si colloca comunque al di sotto del risultato previsionale definito in base alla disponibilità delle risorse programmate.</a:t>
            </a:r>
            <a:endParaRPr lang="it-IT" sz="1400" b="0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11837" y="4383442"/>
            <a:ext cx="1104707" cy="1374657"/>
          </a:xfrm>
          <a:custGeom>
            <a:avLst/>
            <a:gdLst>
              <a:gd name="connsiteX0" fmla="*/ 0 w 1374657"/>
              <a:gd name="connsiteY0" fmla="*/ 0 h 1105541"/>
              <a:gd name="connsiteX1" fmla="*/ 821887 w 1374657"/>
              <a:gd name="connsiteY1" fmla="*/ 0 h 1105541"/>
              <a:gd name="connsiteX2" fmla="*/ 1374657 w 1374657"/>
              <a:gd name="connsiteY2" fmla="*/ 552771 h 1105541"/>
              <a:gd name="connsiteX3" fmla="*/ 821887 w 1374657"/>
              <a:gd name="connsiteY3" fmla="*/ 1105541 h 1105541"/>
              <a:gd name="connsiteX4" fmla="*/ 0 w 1374657"/>
              <a:gd name="connsiteY4" fmla="*/ 1105541 h 1105541"/>
              <a:gd name="connsiteX5" fmla="*/ 552771 w 1374657"/>
              <a:gd name="connsiteY5" fmla="*/ 552771 h 1105541"/>
              <a:gd name="connsiteX6" fmla="*/ 0 w 1374657"/>
              <a:gd name="connsiteY6" fmla="*/ 0 h 1105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74657" h="1105541">
                <a:moveTo>
                  <a:pt x="1374657" y="0"/>
                </a:moveTo>
                <a:lnTo>
                  <a:pt x="1374657" y="660987"/>
                </a:lnTo>
                <a:lnTo>
                  <a:pt x="687328" y="1105541"/>
                </a:lnTo>
                <a:lnTo>
                  <a:pt x="0" y="660987"/>
                </a:lnTo>
                <a:lnTo>
                  <a:pt x="0" y="0"/>
                </a:lnTo>
                <a:lnTo>
                  <a:pt x="687328" y="444555"/>
                </a:lnTo>
                <a:lnTo>
                  <a:pt x="1374657" y="0"/>
                </a:lnTo>
                <a:close/>
              </a:path>
            </a:pathLst>
          </a:custGeom>
        </p:spPr>
        <p:style>
          <a:lnRef idx="2">
            <a:schemeClr val="accent4">
              <a:hueOff val="5485614"/>
              <a:satOff val="7445"/>
              <a:lumOff val="12549"/>
              <a:alphaOff val="0"/>
            </a:schemeClr>
          </a:lnRef>
          <a:fillRef idx="1">
            <a:schemeClr val="accent4">
              <a:hueOff val="5485614"/>
              <a:satOff val="7445"/>
              <a:lumOff val="12549"/>
              <a:alphaOff val="0"/>
            </a:schemeClr>
          </a:fillRef>
          <a:effectRef idx="0">
            <a:schemeClr val="accent4">
              <a:hueOff val="5485614"/>
              <a:satOff val="7445"/>
              <a:lumOff val="1254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891" tIns="561661" rIns="8889" bIns="56166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t-IT" sz="1400" b="1" kern="1200" dirty="0" smtClean="0">
              <a:latin typeface="Arial" pitchFamily="34" charset="0"/>
              <a:cs typeface="Arial" pitchFamily="34" charset="0"/>
            </a:endParaRPr>
          </a:p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400" b="1" kern="1200" dirty="0" err="1" smtClean="0">
                <a:latin typeface="Arial" pitchFamily="34" charset="0"/>
                <a:cs typeface="Arial" pitchFamily="34" charset="0"/>
              </a:rPr>
              <a:t>Si.Ge.Co</a:t>
            </a:r>
            <a:r>
              <a:rPr lang="it-IT" sz="1400" b="1" kern="1200" dirty="0" smtClean="0">
                <a:latin typeface="Arial" pitchFamily="34" charset="0"/>
                <a:cs typeface="Arial" pitchFamily="34" charset="0"/>
              </a:rPr>
              <a:t>.</a:t>
            </a:r>
            <a:endParaRPr lang="it-IT" sz="14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1122809" y="3933056"/>
            <a:ext cx="8012627" cy="2350773"/>
          </a:xfrm>
          <a:custGeom>
            <a:avLst/>
            <a:gdLst>
              <a:gd name="connsiteX0" fmla="*/ 391803 w 2350772"/>
              <a:gd name="connsiteY0" fmla="*/ 0 h 8018677"/>
              <a:gd name="connsiteX1" fmla="*/ 1958969 w 2350772"/>
              <a:gd name="connsiteY1" fmla="*/ 0 h 8018677"/>
              <a:gd name="connsiteX2" fmla="*/ 2350772 w 2350772"/>
              <a:gd name="connsiteY2" fmla="*/ 391803 h 8018677"/>
              <a:gd name="connsiteX3" fmla="*/ 2350772 w 2350772"/>
              <a:gd name="connsiteY3" fmla="*/ 8018677 h 8018677"/>
              <a:gd name="connsiteX4" fmla="*/ 2350772 w 2350772"/>
              <a:gd name="connsiteY4" fmla="*/ 8018677 h 8018677"/>
              <a:gd name="connsiteX5" fmla="*/ 0 w 2350772"/>
              <a:gd name="connsiteY5" fmla="*/ 8018677 h 8018677"/>
              <a:gd name="connsiteX6" fmla="*/ 0 w 2350772"/>
              <a:gd name="connsiteY6" fmla="*/ 8018677 h 8018677"/>
              <a:gd name="connsiteX7" fmla="*/ 0 w 2350772"/>
              <a:gd name="connsiteY7" fmla="*/ 391803 h 8018677"/>
              <a:gd name="connsiteX8" fmla="*/ 391803 w 2350772"/>
              <a:gd name="connsiteY8" fmla="*/ 0 h 8018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0772" h="8018677">
                <a:moveTo>
                  <a:pt x="2350772" y="1336473"/>
                </a:moveTo>
                <a:lnTo>
                  <a:pt x="2350772" y="6682204"/>
                </a:lnTo>
                <a:cubicBezTo>
                  <a:pt x="2350772" y="7420317"/>
                  <a:pt x="2299347" y="8018675"/>
                  <a:pt x="2235910" y="8018675"/>
                </a:cubicBezTo>
                <a:lnTo>
                  <a:pt x="0" y="8018675"/>
                </a:lnTo>
                <a:lnTo>
                  <a:pt x="0" y="8018675"/>
                </a:lnTo>
                <a:lnTo>
                  <a:pt x="0" y="2"/>
                </a:lnTo>
                <a:lnTo>
                  <a:pt x="0" y="2"/>
                </a:lnTo>
                <a:lnTo>
                  <a:pt x="2235910" y="2"/>
                </a:lnTo>
                <a:cubicBezTo>
                  <a:pt x="2299347" y="2"/>
                  <a:pt x="2350772" y="598360"/>
                  <a:pt x="2350772" y="1336473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4">
              <a:hueOff val="5485614"/>
              <a:satOff val="7445"/>
              <a:lumOff val="12549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9" tIns="123646" rIns="123645" bIns="123645" numCol="1" spcCol="1270" anchor="ctr" anchorCtr="0">
            <a:noAutofit/>
          </a:bodyPr>
          <a:lstStyle/>
          <a:p>
            <a:pPr marL="114300" lvl="1" indent="-114300" algn="just" defTabSz="622300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1400" b="0" kern="1200" dirty="0" smtClean="0">
                <a:latin typeface="Arial" pitchFamily="34" charset="0"/>
                <a:cs typeface="Arial" pitchFamily="34" charset="0"/>
              </a:rPr>
              <a:t>L’</a:t>
            </a:r>
            <a:r>
              <a:rPr lang="it-IT" sz="1400" b="0" kern="1200" dirty="0" err="1" smtClean="0">
                <a:latin typeface="Arial" pitchFamily="34" charset="0"/>
                <a:cs typeface="Arial" pitchFamily="34" charset="0"/>
              </a:rPr>
              <a:t>AdG</a:t>
            </a:r>
            <a:r>
              <a:rPr lang="it-IT" sz="1400" b="0" kern="1200" dirty="0" smtClean="0">
                <a:latin typeface="Arial" pitchFamily="34" charset="0"/>
                <a:cs typeface="Arial" pitchFamily="34" charset="0"/>
              </a:rPr>
              <a:t>, con DDG n. 4472/2017, sulla base del mandato ricevuto dalla Giunta Regionale, ha approvato il Manuale delle procedure dell’</a:t>
            </a:r>
            <a:r>
              <a:rPr lang="it-IT" sz="1400" b="0" kern="1200" dirty="0" err="1" smtClean="0">
                <a:latin typeface="Arial" pitchFamily="34" charset="0"/>
                <a:cs typeface="Arial" pitchFamily="34" charset="0"/>
              </a:rPr>
              <a:t>AdG</a:t>
            </a:r>
            <a:r>
              <a:rPr lang="it-IT" sz="1400" b="0" kern="1200" dirty="0" smtClean="0">
                <a:latin typeface="Arial" pitchFamily="34" charset="0"/>
                <a:cs typeface="Arial" pitchFamily="34" charset="0"/>
              </a:rPr>
              <a:t> e del Vademecum.</a:t>
            </a:r>
            <a:endParaRPr lang="it-IT" sz="1400" b="0" kern="1200" dirty="0">
              <a:latin typeface="Arial" pitchFamily="34" charset="0"/>
              <a:cs typeface="Arial" pitchFamily="34" charset="0"/>
            </a:endParaRPr>
          </a:p>
          <a:p>
            <a:pPr marL="114300" lvl="1" indent="-114300" algn="just" defTabSz="622300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1400" b="0" kern="1200" dirty="0" smtClean="0">
                <a:latin typeface="Arial" pitchFamily="34" charset="0"/>
                <a:cs typeface="Arial" pitchFamily="34" charset="0"/>
              </a:rPr>
              <a:t>Con il DDG n. 6183/2017, l’</a:t>
            </a:r>
            <a:r>
              <a:rPr lang="it-IT" sz="1400" b="0" kern="1200" dirty="0" err="1" smtClean="0">
                <a:latin typeface="Arial" pitchFamily="34" charset="0"/>
                <a:cs typeface="Arial" pitchFamily="34" charset="0"/>
              </a:rPr>
              <a:t>AdG</a:t>
            </a:r>
            <a:r>
              <a:rPr lang="it-IT" sz="1400" b="0" kern="1200" dirty="0" smtClean="0">
                <a:latin typeface="Arial" pitchFamily="34" charset="0"/>
                <a:cs typeface="Arial" pitchFamily="34" charset="0"/>
              </a:rPr>
              <a:t> ha approvato la Pista di controllo per il macro-processo “Formazione”, mentre con il DDG n. 7552/2017 ha approvato la Pista di controllo </a:t>
            </a:r>
            <a:r>
              <a:rPr lang="it-IT" sz="1400" b="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it-IT" sz="1400" b="0" kern="1200" dirty="0" smtClean="0">
                <a:latin typeface="Arial" pitchFamily="34" charset="0"/>
                <a:cs typeface="Arial" pitchFamily="34" charset="0"/>
              </a:rPr>
              <a:t>“Acquisto beni e servizi”. Il Dipartimento regionale del lavoro, con DDG n. 6732, ha approvato la Pista di controllo - “Formazione – contratto di ricollocazione e tirocini extracurriculari”.</a:t>
            </a:r>
            <a:endParaRPr lang="it-IT" sz="1400" b="0" kern="1200" dirty="0">
              <a:latin typeface="Arial" pitchFamily="34" charset="0"/>
              <a:cs typeface="Arial" pitchFamily="34" charset="0"/>
            </a:endParaRPr>
          </a:p>
          <a:p>
            <a:pPr marL="114300" lvl="1" indent="-114300" algn="just" defTabSz="622300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it-IT" sz="1400" b="0" kern="1200" dirty="0" smtClean="0">
                <a:latin typeface="Arial" pitchFamily="34" charset="0"/>
                <a:cs typeface="Arial" pitchFamily="34" charset="0"/>
              </a:rPr>
              <a:t>L’</a:t>
            </a:r>
            <a:r>
              <a:rPr lang="it-IT" sz="1400" b="0" kern="1200" dirty="0" err="1" smtClean="0">
                <a:latin typeface="Arial" pitchFamily="34" charset="0"/>
                <a:cs typeface="Arial" pitchFamily="34" charset="0"/>
              </a:rPr>
              <a:t>AdG</a:t>
            </a:r>
            <a:r>
              <a:rPr lang="it-IT" sz="1400" b="0" kern="1200" dirty="0" smtClean="0">
                <a:latin typeface="Arial" pitchFamily="34" charset="0"/>
                <a:cs typeface="Arial" pitchFamily="34" charset="0"/>
              </a:rPr>
              <a:t> ha convocato la prima riunione del Gruppo per l’autovalutazione del rischio frode, costituito a fine 2016, in data 31.01.2017, effettuando la valutazione dei rischi specifici antifrode del PO i cui esiti sono stati finalizzati nel corso del secondo incontro del gruppo, svoltosi a febbraio 2017.</a:t>
            </a:r>
            <a:endParaRPr lang="it-IT" sz="1400" b="0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5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395536" y="26064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228184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87016" y="0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Panoramica dell’attuazione del PO </a:t>
            </a:r>
            <a:r>
              <a:rPr lang="it-IT" sz="2800" baseline="-25000" dirty="0" smtClean="0">
                <a:solidFill>
                  <a:srgbClr val="0066CC"/>
                </a:solidFill>
              </a:rPr>
              <a:t>(2)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grpSp>
        <p:nvGrpSpPr>
          <p:cNvPr id="9" name="Gruppo 8"/>
          <p:cNvGrpSpPr/>
          <p:nvPr/>
        </p:nvGrpSpPr>
        <p:grpSpPr>
          <a:xfrm>
            <a:off x="107504" y="764704"/>
            <a:ext cx="1257647" cy="1728192"/>
            <a:chOff x="-218506" y="269316"/>
            <a:chExt cx="1390119" cy="1656184"/>
          </a:xfrm>
        </p:grpSpPr>
        <p:sp>
          <p:nvSpPr>
            <p:cNvPr id="28" name="Gallone 27"/>
            <p:cNvSpPr/>
            <p:nvPr/>
          </p:nvSpPr>
          <p:spPr>
            <a:xfrm rot="5400000">
              <a:off x="-368564" y="419374"/>
              <a:ext cx="1656184" cy="1356067"/>
            </a:xfrm>
            <a:prstGeom prst="chevron">
              <a:avLst/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29" name="Gallone 4"/>
            <p:cNvSpPr/>
            <p:nvPr/>
          </p:nvSpPr>
          <p:spPr>
            <a:xfrm>
              <a:off x="-215516" y="600552"/>
              <a:ext cx="1387129" cy="11708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kern="1200" dirty="0" smtClean="0">
                  <a:latin typeface="Arial" pitchFamily="34" charset="0"/>
                  <a:cs typeface="Arial" pitchFamily="34" charset="0"/>
                </a:rPr>
                <a:t>Sorveglianza</a:t>
              </a:r>
              <a:endParaRPr lang="it-IT" sz="14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1331640" y="908720"/>
            <a:ext cx="7704856" cy="974741"/>
            <a:chOff x="1548171" y="346658"/>
            <a:chExt cx="7812360" cy="1008112"/>
          </a:xfrm>
        </p:grpSpPr>
        <p:sp>
          <p:nvSpPr>
            <p:cNvPr id="26" name="Arrotonda angolo stesso lato rettangolo 25"/>
            <p:cNvSpPr/>
            <p:nvPr/>
          </p:nvSpPr>
          <p:spPr>
            <a:xfrm rot="5400000">
              <a:off x="4950295" y="-3055466"/>
              <a:ext cx="1008112" cy="7812360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Arrotonda angolo stesso lato rettangolo 6"/>
            <p:cNvSpPr/>
            <p:nvPr/>
          </p:nvSpPr>
          <p:spPr>
            <a:xfrm>
              <a:off x="1548171" y="346658"/>
              <a:ext cx="7344815" cy="6427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8890" rIns="8890" bIns="8890" numCol="1" spcCol="1270" anchor="ctr" anchorCtr="0">
              <a:noAutofit/>
            </a:bodyPr>
            <a:lstStyle/>
            <a:p>
              <a:pPr marL="114300" lvl="1" indent="-114300" algn="just" defTabSz="622300" eaLnBrk="1" latinLnBrk="0"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it-IT" sz="1400" b="0" kern="1200" dirty="0" smtClean="0">
                <a:latin typeface="Arial" pitchFamily="34" charset="0"/>
                <a:cs typeface="Arial" pitchFamily="34" charset="0"/>
              </a:endParaRPr>
            </a:p>
            <a:p>
              <a:pPr marL="114300" lvl="1" indent="-114300" algn="just" defTabSz="622300" eaLnBrk="1" latinLnBrk="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sz="1400" b="0" kern="1200" dirty="0" smtClean="0">
                  <a:latin typeface="Arial" pitchFamily="34" charset="0"/>
                  <a:cs typeface="Arial" pitchFamily="34" charset="0"/>
                </a:rPr>
                <a:t> Il 28 giugno 2017 si è riunito il Comitato di Sorveglianza, che tra i vari punti all’ordine del giorno, ha proceduto all’approvazione della Relazione Annuale di Attuazione 2016.</a:t>
              </a:r>
            </a:p>
          </p:txBody>
        </p:sp>
      </p:grpSp>
      <p:grpSp>
        <p:nvGrpSpPr>
          <p:cNvPr id="13" name="Gruppo 12"/>
          <p:cNvGrpSpPr/>
          <p:nvPr/>
        </p:nvGrpSpPr>
        <p:grpSpPr>
          <a:xfrm>
            <a:off x="107504" y="2492896"/>
            <a:ext cx="1224135" cy="1800200"/>
            <a:chOff x="-215517" y="1277427"/>
            <a:chExt cx="1627476" cy="1532797"/>
          </a:xfrm>
        </p:grpSpPr>
        <p:sp>
          <p:nvSpPr>
            <p:cNvPr id="24" name="Gallone 23"/>
            <p:cNvSpPr/>
            <p:nvPr/>
          </p:nvSpPr>
          <p:spPr>
            <a:xfrm rot="5400000">
              <a:off x="-176436" y="1238347"/>
              <a:ext cx="1532796" cy="1610957"/>
            </a:xfrm>
            <a:prstGeom prst="chevron">
              <a:avLst/>
            </a:prstGeom>
          </p:spPr>
          <p:style>
            <a:lnRef idx="2">
              <a:schemeClr val="accent3">
                <a:hueOff val="-4745762"/>
                <a:satOff val="-3118"/>
                <a:lumOff val="-6078"/>
                <a:alphaOff val="0"/>
              </a:schemeClr>
            </a:lnRef>
            <a:fillRef idx="1">
              <a:schemeClr val="accent3">
                <a:hueOff val="-4745762"/>
                <a:satOff val="-3118"/>
                <a:lumOff val="-6078"/>
                <a:alphaOff val="0"/>
              </a:schemeClr>
            </a:fillRef>
            <a:effectRef idx="0">
              <a:schemeClr val="accent3">
                <a:hueOff val="-4745762"/>
                <a:satOff val="-3118"/>
                <a:lumOff val="-6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Gallone 8"/>
            <p:cNvSpPr/>
            <p:nvPr/>
          </p:nvSpPr>
          <p:spPr>
            <a:xfrm>
              <a:off x="-198998" y="1277427"/>
              <a:ext cx="1610957" cy="15327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kern="1200" dirty="0" smtClean="0">
                  <a:latin typeface="Arial" pitchFamily="34" charset="0"/>
                  <a:cs typeface="Arial" pitchFamily="34" charset="0"/>
                </a:rPr>
                <a:t>Valutazione</a:t>
              </a:r>
              <a:endParaRPr lang="it-IT" sz="14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Gruppo 14"/>
          <p:cNvGrpSpPr/>
          <p:nvPr/>
        </p:nvGrpSpPr>
        <p:grpSpPr>
          <a:xfrm>
            <a:off x="1331640" y="2077635"/>
            <a:ext cx="7704856" cy="1999437"/>
            <a:chOff x="1116124" y="1378745"/>
            <a:chExt cx="7812360" cy="2202938"/>
          </a:xfrm>
        </p:grpSpPr>
        <p:sp>
          <p:nvSpPr>
            <p:cNvPr id="22" name="Arrotonda angolo stesso lato rettangolo 21"/>
            <p:cNvSpPr/>
            <p:nvPr/>
          </p:nvSpPr>
          <p:spPr>
            <a:xfrm rot="5400000">
              <a:off x="3920835" y="-1425966"/>
              <a:ext cx="2202938" cy="7812360"/>
            </a:xfrm>
            <a:prstGeom prst="round2SameRect">
              <a:avLst/>
            </a:prstGeom>
            <a:solidFill>
              <a:schemeClr val="bg1"/>
            </a:solidFill>
          </p:spPr>
          <p:style>
            <a:lnRef idx="2">
              <a:schemeClr val="accent3">
                <a:hueOff val="-4745762"/>
                <a:satOff val="-3118"/>
                <a:lumOff val="-6078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Arrotonda angolo stesso lato rettangolo 10"/>
            <p:cNvSpPr/>
            <p:nvPr/>
          </p:nvSpPr>
          <p:spPr>
            <a:xfrm>
              <a:off x="1116124" y="1421443"/>
              <a:ext cx="7632848" cy="19878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8890" rIns="8890" bIns="8890" numCol="1" spcCol="1270" anchor="ctr" anchorCtr="0">
              <a:noAutofit/>
            </a:bodyPr>
            <a:lstStyle/>
            <a:p>
              <a:pPr marL="114300" lvl="1" indent="-114300" algn="just" defTabSz="62230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sz="1400" b="0" kern="1200" dirty="0" smtClean="0">
                  <a:latin typeface="Arial" pitchFamily="34" charset="0"/>
                  <a:cs typeface="Arial" pitchFamily="34" charset="0"/>
                </a:rPr>
                <a:t>Nel corso del 2017 è stata conclusa la valutazione ex ante dello strumento finanziario per il micro credito per sostenere l’attivazione lavorativa delle persone in condizione di povertà. Tale studio valutativo è stata condotto dal Nucleo di valutazione e verifica Investimenti Pubblici della Regione Sicilia </a:t>
              </a:r>
              <a:r>
                <a:rPr lang="it-IT" sz="1400" b="0" dirty="0">
                  <a:latin typeface="Arial" pitchFamily="34" charset="0"/>
                  <a:cs typeface="Arial" pitchFamily="34" charset="0"/>
                </a:rPr>
                <a:t>(</a:t>
              </a:r>
              <a:r>
                <a:rPr lang="it-IT" sz="1400" b="0" kern="1200" dirty="0" smtClean="0">
                  <a:latin typeface="Arial" pitchFamily="34" charset="0"/>
                  <a:cs typeface="Arial" pitchFamily="34" charset="0"/>
                </a:rPr>
                <a:t>NUVAL).</a:t>
              </a:r>
              <a:endParaRPr lang="it-IT" sz="1400" b="0" kern="1200" dirty="0">
                <a:latin typeface="Arial" pitchFamily="34" charset="0"/>
                <a:cs typeface="Arial" pitchFamily="34" charset="0"/>
              </a:endParaRPr>
            </a:p>
            <a:p>
              <a:pPr marL="114300" lvl="1" indent="-114300" algn="just" defTabSz="62230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sz="1400" b="0" kern="1200" dirty="0" smtClean="0">
                  <a:latin typeface="Arial" pitchFamily="34" charset="0"/>
                  <a:cs typeface="Arial" pitchFamily="34" charset="0"/>
                </a:rPr>
                <a:t>Con specifico riferimento al Piano di Valutazione del PO, aggiornato nel corso del </a:t>
              </a:r>
              <a:r>
                <a:rPr lang="it-IT" sz="1400" b="0" kern="1200" dirty="0" err="1" smtClean="0">
                  <a:latin typeface="Arial" pitchFamily="34" charset="0"/>
                  <a:cs typeface="Arial" pitchFamily="34" charset="0"/>
                </a:rPr>
                <a:t>CdS</a:t>
              </a:r>
              <a:r>
                <a:rPr lang="it-IT" sz="1400" b="0" kern="1200" dirty="0" smtClean="0">
                  <a:latin typeface="Arial" pitchFamily="34" charset="0"/>
                  <a:cs typeface="Arial" pitchFamily="34" charset="0"/>
                </a:rPr>
                <a:t> del 28.06.2017, si registra un lieve ritardo nell’attuazione della Valutazione in itinere complessiva del PO FSE 2014/2020 con particolare riferimento all’analisi valutativa di efficacia ed efficienza delle modalità organizzative e delle procedure operative adottate dal PO. </a:t>
              </a:r>
              <a:endParaRPr lang="it-IT" sz="1400" b="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79754" y="4413722"/>
            <a:ext cx="1323894" cy="1751582"/>
            <a:chOff x="-252028" y="3846325"/>
            <a:chExt cx="1544903" cy="1751582"/>
          </a:xfrm>
        </p:grpSpPr>
        <p:sp>
          <p:nvSpPr>
            <p:cNvPr id="20" name="Gallone 19"/>
            <p:cNvSpPr/>
            <p:nvPr/>
          </p:nvSpPr>
          <p:spPr>
            <a:xfrm rot="5400000">
              <a:off x="-393990" y="3988287"/>
              <a:ext cx="1751582" cy="1467658"/>
            </a:xfrm>
            <a:prstGeom prst="chevron">
              <a:avLst/>
            </a:prstGeom>
          </p:spPr>
          <p:style>
            <a:lnRef idx="2">
              <a:schemeClr val="accent3">
                <a:hueOff val="-9491525"/>
                <a:satOff val="-6236"/>
                <a:lumOff val="-12157"/>
                <a:alphaOff val="0"/>
              </a:schemeClr>
            </a:lnRef>
            <a:fillRef idx="1">
              <a:schemeClr val="accent3">
                <a:hueOff val="-9491525"/>
                <a:satOff val="-6236"/>
                <a:lumOff val="-12157"/>
                <a:alphaOff val="0"/>
              </a:schemeClr>
            </a:fillRef>
            <a:effectRef idx="0">
              <a:schemeClr val="accent3">
                <a:hueOff val="-9491525"/>
                <a:satOff val="-6236"/>
                <a:lumOff val="-1215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Gallone 12"/>
            <p:cNvSpPr/>
            <p:nvPr/>
          </p:nvSpPr>
          <p:spPr>
            <a:xfrm>
              <a:off x="-252028" y="4676385"/>
              <a:ext cx="1544903" cy="4174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400" kern="1200" dirty="0" smtClean="0">
                  <a:latin typeface="Arial" pitchFamily="34" charset="0"/>
                  <a:cs typeface="Arial" pitchFamily="34" charset="0"/>
                </a:rPr>
                <a:t>Sistema informativo</a:t>
              </a:r>
              <a:endParaRPr lang="it-IT" sz="140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Gruppo 16"/>
          <p:cNvGrpSpPr/>
          <p:nvPr/>
        </p:nvGrpSpPr>
        <p:grpSpPr>
          <a:xfrm>
            <a:off x="1331640" y="4243973"/>
            <a:ext cx="7704856" cy="1753924"/>
            <a:chOff x="1106164" y="3797707"/>
            <a:chExt cx="8272626" cy="1890924"/>
          </a:xfrm>
        </p:grpSpPr>
        <p:sp>
          <p:nvSpPr>
            <p:cNvPr id="18" name="Arrotonda angolo stesso lato rettangolo 17"/>
            <p:cNvSpPr/>
            <p:nvPr/>
          </p:nvSpPr>
          <p:spPr>
            <a:xfrm rot="5400000">
              <a:off x="4297015" y="606856"/>
              <a:ext cx="1890924" cy="8272626"/>
            </a:xfrm>
            <a:prstGeom prst="round2SameRect">
              <a:avLst/>
            </a:prstGeom>
            <a:solidFill>
              <a:schemeClr val="bg1"/>
            </a:solidFill>
          </p:spPr>
          <p:style>
            <a:lnRef idx="2">
              <a:schemeClr val="accent3">
                <a:hueOff val="-9491525"/>
                <a:satOff val="-6236"/>
                <a:lumOff val="-12157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Arrotonda angolo stesso lato rettangolo 14"/>
            <p:cNvSpPr/>
            <p:nvPr/>
          </p:nvSpPr>
          <p:spPr>
            <a:xfrm>
              <a:off x="1106164" y="3928300"/>
              <a:ext cx="8082538" cy="1645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8890" rIns="8890" bIns="8890" numCol="1" spcCol="1270" anchor="ctr" anchorCtr="0">
              <a:noAutofit/>
            </a:bodyPr>
            <a:lstStyle/>
            <a:p>
              <a:pPr marL="114300" lvl="1" indent="-114300" algn="just" defTabSz="62230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sz="1400" b="0" kern="1200" dirty="0" smtClean="0">
                  <a:latin typeface="Arial" pitchFamily="34" charset="0"/>
                  <a:cs typeface="Arial" pitchFamily="34" charset="0"/>
                </a:rPr>
                <a:t>È proseguita l’attività di sviluppo e adeguamento funzionale del sistema informativo utilizzato nel corso della precedente programmazione.</a:t>
              </a:r>
              <a:endParaRPr lang="it-IT" sz="1400" b="0" kern="1200" dirty="0">
                <a:latin typeface="Arial" pitchFamily="34" charset="0"/>
                <a:cs typeface="Arial" pitchFamily="34" charset="0"/>
              </a:endParaRPr>
            </a:p>
            <a:p>
              <a:pPr marL="114300" lvl="1" indent="-114300" algn="just" defTabSz="622300"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it-IT" sz="1400" b="0" kern="1200" dirty="0" smtClean="0">
                  <a:latin typeface="Arial" pitchFamily="34" charset="0"/>
                  <a:cs typeface="Arial" pitchFamily="34" charset="0"/>
                </a:rPr>
                <a:t>Con nota </a:t>
              </a:r>
              <a:r>
                <a:rPr lang="it-IT" sz="1400" b="0" kern="1200" dirty="0" err="1" smtClean="0">
                  <a:latin typeface="Arial" pitchFamily="34" charset="0"/>
                  <a:cs typeface="Arial" pitchFamily="34" charset="0"/>
                </a:rPr>
                <a:t>prot</a:t>
              </a:r>
              <a:r>
                <a:rPr lang="it-IT" sz="1400" b="0" kern="1200" dirty="0" smtClean="0">
                  <a:latin typeface="Arial" pitchFamily="34" charset="0"/>
                  <a:cs typeface="Arial" pitchFamily="34" charset="0"/>
                </a:rPr>
                <a:t>. n. 3731 del 06/10/2017, </a:t>
              </a:r>
              <a:r>
                <a:rPr lang="it-IT" sz="1400" b="0" kern="1200" dirty="0" err="1" smtClean="0">
                  <a:latin typeface="Arial" pitchFamily="34" charset="0"/>
                  <a:cs typeface="Arial" pitchFamily="34" charset="0"/>
                </a:rPr>
                <a:t>l’AdA</a:t>
              </a:r>
              <a:r>
                <a:rPr lang="it-IT" sz="1400" b="0" kern="1200" dirty="0" smtClean="0">
                  <a:latin typeface="Arial" pitchFamily="34" charset="0"/>
                  <a:cs typeface="Arial" pitchFamily="34" charset="0"/>
                </a:rPr>
                <a:t> ha trasmesso la relazione finale dell’audit sul SI Sicilia1420, dalla quale è emersa </a:t>
              </a:r>
              <a:r>
                <a:rPr lang="it-IT" sz="1400" b="0" dirty="0">
                  <a:latin typeface="Arial" pitchFamily="34" charset="0"/>
                  <a:cs typeface="Arial" pitchFamily="34" charset="0"/>
                </a:rPr>
                <a:t>l</a:t>
              </a:r>
              <a:r>
                <a:rPr lang="it-IT" sz="1400" b="0" kern="1200" dirty="0" smtClean="0">
                  <a:latin typeface="Arial" pitchFamily="34" charset="0"/>
                  <a:cs typeface="Arial" pitchFamily="34" charset="0"/>
                </a:rPr>
                <a:t>a valutazione positiva delle verifiche di conformità ed esaustività del sistema informativo, di affidabilità e accessibilità, di sicurezza e di stabilità complessiva rispetto agli standard applicabili in materia, superando in tal modo le precedenti riserve espresse e rendendo possibile la presentazione delle domande di rimborso alla CE.</a:t>
              </a:r>
              <a:endParaRPr lang="it-IT" sz="1400" b="0" kern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" name="Segnaposto numero diapositiva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82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323528" y="1124744"/>
            <a:ext cx="7776864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sz="1600" dirty="0">
              <a:solidFill>
                <a:srgbClr val="365F91"/>
              </a:solidFill>
              <a:ea typeface="ＭＳ Ｐゴシック" panose="020B0600070205080204" pitchFamily="34" charset="-128"/>
              <a:cs typeface="Arial" pitchFamily="34" charset="0"/>
            </a:endParaRPr>
          </a:p>
          <a:p>
            <a:pPr eaLnBrk="1" hangingPunct="1">
              <a:defRPr/>
            </a:pPr>
            <a:endParaRPr lang="it-IT" sz="16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07504" y="253097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Attuazione del PO FSE Sicilia 2014/2020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Rettangolo arrotondato 8"/>
          <p:cNvSpPr/>
          <p:nvPr/>
        </p:nvSpPr>
        <p:spPr>
          <a:xfrm>
            <a:off x="395536" y="1124744"/>
            <a:ext cx="8496622" cy="1655381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D1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endParaRPr lang="it-IT" sz="160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395536" y="3212976"/>
            <a:ext cx="8496622" cy="287239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D1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endParaRPr lang="it-IT" sz="16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2" name="Figura a mano libera 11"/>
          <p:cNvSpPr/>
          <p:nvPr/>
        </p:nvSpPr>
        <p:spPr>
          <a:xfrm>
            <a:off x="2555776" y="1340768"/>
            <a:ext cx="1980000" cy="1260016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Totale disponibilità PO 2014/20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  820.096.428,00 </a:t>
            </a:r>
          </a:p>
        </p:txBody>
      </p:sp>
      <p:sp>
        <p:nvSpPr>
          <p:cNvPr id="13" name="Figura a mano libera 12"/>
          <p:cNvSpPr/>
          <p:nvPr/>
        </p:nvSpPr>
        <p:spPr>
          <a:xfrm>
            <a:off x="4655495" y="1340768"/>
            <a:ext cx="2184537" cy="1260016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Impegni giuridicamente vincolanti al 31.12.2017 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</a:t>
            </a:r>
            <a:r>
              <a:rPr lang="it-IT" sz="1600" dirty="0">
                <a:cs typeface="Arial" pitchFamily="34" charset="0"/>
              </a:rPr>
              <a:t>110.685.740,45</a:t>
            </a:r>
            <a:endParaRPr lang="it-IT" sz="160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5" name="Figura a mano libera 14"/>
          <p:cNvSpPr/>
          <p:nvPr/>
        </p:nvSpPr>
        <p:spPr>
          <a:xfrm>
            <a:off x="6948264" y="1340768"/>
            <a:ext cx="1872208" cy="1260016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Capacità di impegno 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13,5 %</a:t>
            </a:r>
          </a:p>
        </p:txBody>
      </p:sp>
      <p:sp>
        <p:nvSpPr>
          <p:cNvPr id="16" name="Freccia in giù 15"/>
          <p:cNvSpPr/>
          <p:nvPr/>
        </p:nvSpPr>
        <p:spPr bwMode="auto">
          <a:xfrm rot="16200000">
            <a:off x="1982367" y="1674706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7" name="Freccia in giù 16"/>
          <p:cNvSpPr/>
          <p:nvPr/>
        </p:nvSpPr>
        <p:spPr bwMode="auto">
          <a:xfrm rot="16200000">
            <a:off x="2054375" y="3914632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8" name="Figura a mano libera 17"/>
          <p:cNvSpPr/>
          <p:nvPr/>
        </p:nvSpPr>
        <p:spPr>
          <a:xfrm>
            <a:off x="2576855" y="3429000"/>
            <a:ext cx="6171609" cy="252028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defTabSz="1289050">
              <a:lnSpc>
                <a:spcPct val="90000"/>
              </a:lnSpc>
              <a:spcAft>
                <a:spcPct val="35000"/>
              </a:spcAft>
              <a:defRPr/>
            </a:pPr>
            <a:endParaRPr lang="it-IT" sz="1600" b="0" kern="0" dirty="0" smtClean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defTabSz="1289050">
              <a:spcAft>
                <a:spcPts val="0"/>
              </a:spcAft>
              <a:defRPr/>
            </a:pPr>
            <a:r>
              <a:rPr lang="it-IT" sz="16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Al </a:t>
            </a: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31.12.2017 è stata data attuazione a 4 Assi prioritari su 5. Il </a:t>
            </a:r>
            <a:r>
              <a:rPr lang="it-IT" sz="16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PO </a:t>
            </a: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ha finanziato 2.629 progetti, coinvolgendo 11.448 destinatari</a:t>
            </a:r>
            <a:r>
              <a:rPr lang="it-IT" sz="16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.</a:t>
            </a: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/>
            </a:r>
            <a:b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</a:br>
            <a:endParaRPr lang="it-IT" sz="1600" b="0" kern="0" dirty="0" smtClean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defTabSz="1289050">
              <a:lnSpc>
                <a:spcPts val="1920"/>
              </a:lnSpc>
              <a:spcAft>
                <a:spcPts val="1200"/>
              </a:spcAft>
              <a:defRPr/>
            </a:pPr>
            <a:r>
              <a:rPr lang="it-IT" sz="16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Gli </a:t>
            </a: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interventi attuati </a:t>
            </a:r>
            <a:r>
              <a:rPr lang="it-IT" sz="16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 valere sull’Asse </a:t>
            </a: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1 hanno coinvolto 2.052 disoccupati, di cui oltre la metà è costituita da giovani con meno di 25 </a:t>
            </a:r>
            <a:r>
              <a:rPr lang="it-IT" sz="16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anni; sull’Asse </a:t>
            </a: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2 non si </a:t>
            </a:r>
            <a:r>
              <a:rPr lang="it-IT" sz="16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registrano </a:t>
            </a: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avanzamenti né per gli indicatori di risultato, né di realizzazione. Gli interventi avviati nell’Asse 3 hanno coinvolto 8.585 destinatari in condizione di inattività e in prevalenza di genere femminile (62</a:t>
            </a:r>
            <a:r>
              <a:rPr lang="it-IT" sz="16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%).</a:t>
            </a:r>
          </a:p>
          <a:p>
            <a:pPr defTabSz="1289050">
              <a:lnSpc>
                <a:spcPct val="90000"/>
              </a:lnSpc>
              <a:spcAft>
                <a:spcPct val="35000"/>
              </a:spcAft>
              <a:defRPr/>
            </a:pPr>
            <a:endParaRPr lang="it-IT" sz="16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95536" y="1678389"/>
            <a:ext cx="1538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Avanzamento finanziario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423828" y="3637878"/>
            <a:ext cx="1591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Avanzamento procedurale e fisico</a:t>
            </a:r>
          </a:p>
        </p:txBody>
      </p:sp>
      <p:sp>
        <p:nvSpPr>
          <p:cNvPr id="21" name="Segnaposto numero diapositiva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25" name="Freccia in giù 15"/>
          <p:cNvSpPr/>
          <p:nvPr/>
        </p:nvSpPr>
        <p:spPr bwMode="auto">
          <a:xfrm rot="16200000">
            <a:off x="1982368" y="1672205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40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228184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19" y="1628800"/>
            <a:ext cx="8508815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sz="1600" dirty="0">
              <a:solidFill>
                <a:srgbClr val="365F91"/>
              </a:solidFill>
              <a:ea typeface="ＭＳ Ｐゴシック" panose="020B0600070205080204" pitchFamily="34" charset="-128"/>
              <a:cs typeface="Arial" pitchFamily="34" charset="0"/>
            </a:endParaRPr>
          </a:p>
          <a:p>
            <a:pPr eaLnBrk="1" hangingPunct="1">
              <a:defRPr/>
            </a:pPr>
            <a:endParaRPr lang="it-IT" sz="16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87016" y="260648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Attuazione Asse 1 - Occupazione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044824" cy="558698"/>
          </a:xfrm>
          <a:prstGeom prst="rect">
            <a:avLst/>
          </a:prstGeom>
        </p:spPr>
      </p:pic>
      <p:sp>
        <p:nvSpPr>
          <p:cNvPr id="9" name="Figura a mano libera 8"/>
          <p:cNvSpPr/>
          <p:nvPr/>
        </p:nvSpPr>
        <p:spPr>
          <a:xfrm>
            <a:off x="623455" y="1908224"/>
            <a:ext cx="1512000" cy="792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Procedure attivate al </a:t>
            </a:r>
            <a:endParaRPr lang="it-IT" sz="1600" b="0" kern="0" dirty="0" smtClean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31.12.2017</a:t>
            </a:r>
            <a:endParaRPr lang="it-IT" sz="16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" name="Figura a mano libera 9"/>
          <p:cNvSpPr/>
          <p:nvPr/>
        </p:nvSpPr>
        <p:spPr>
          <a:xfrm>
            <a:off x="3059832" y="1268760"/>
            <a:ext cx="5832647" cy="216024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t"/>
          <a:lstStyle/>
          <a:p>
            <a:pPr marL="266700" indent="-266700" algn="just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ü"/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Avviso n. 8/2016 </a:t>
            </a:r>
            <a:r>
              <a:rPr lang="it-IT" sz="1600" kern="0" dirty="0" smtClean="0">
                <a:solidFill>
                  <a:prstClr val="black"/>
                </a:solidFill>
                <a:cs typeface="Arial" pitchFamily="34" charset="0"/>
              </a:rPr>
              <a:t>"per </a:t>
            </a: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la realizzazione di percorsi formativi di qualificazione mirati al rafforzamento dell’occupabilità in Sicilia ".</a:t>
            </a:r>
            <a:endParaRPr lang="it-IT" sz="160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marL="266700" indent="-266700" algn="just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ü"/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Convenzione con Formez PA "</a:t>
            </a:r>
            <a:r>
              <a:rPr lang="it-IT" sz="1600" i="1" kern="0" dirty="0">
                <a:solidFill>
                  <a:prstClr val="black"/>
                </a:solidFill>
                <a:cs typeface="Arial" pitchFamily="34" charset="0"/>
              </a:rPr>
              <a:t>La Sicilia è il tuo futuro - Competenze, organizzazione, reti per un nuovo sistema dei CPI in Regione Siciliana</a:t>
            </a: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" </a:t>
            </a:r>
            <a:r>
              <a:rPr lang="it-IT" sz="1600" b="0" kern="0" dirty="0">
                <a:solidFill>
                  <a:prstClr val="black"/>
                </a:solidFill>
                <a:cs typeface="Arial" pitchFamily="34" charset="0"/>
              </a:rPr>
              <a:t>volta al consolidamento e sviluppo del sistema dei CPI della Regione Siciliana.</a:t>
            </a:r>
            <a:endParaRPr lang="it-IT" sz="16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3" name="Figura a mano libera 12"/>
          <p:cNvSpPr/>
          <p:nvPr/>
        </p:nvSpPr>
        <p:spPr>
          <a:xfrm>
            <a:off x="3059832" y="3861048"/>
            <a:ext cx="1869155" cy="115212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Dotazione finanziaria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€ 332.931.299,00</a:t>
            </a:r>
          </a:p>
        </p:txBody>
      </p:sp>
      <p:sp>
        <p:nvSpPr>
          <p:cNvPr id="15" name="Figura a mano libera 14"/>
          <p:cNvSpPr/>
          <p:nvPr/>
        </p:nvSpPr>
        <p:spPr>
          <a:xfrm>
            <a:off x="5076056" y="3861048"/>
            <a:ext cx="1944216" cy="115212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Impegni giuridicamente vincolanti al 31.12.2017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€ 6.187.311,50</a:t>
            </a:r>
          </a:p>
        </p:txBody>
      </p:sp>
      <p:sp>
        <p:nvSpPr>
          <p:cNvPr id="17" name="Freccia in giù 16"/>
          <p:cNvSpPr/>
          <p:nvPr/>
        </p:nvSpPr>
        <p:spPr bwMode="auto">
          <a:xfrm rot="16200000">
            <a:off x="2370509" y="1989194"/>
            <a:ext cx="447817" cy="653346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8" name="Figura a mano libera 17"/>
          <p:cNvSpPr/>
          <p:nvPr/>
        </p:nvSpPr>
        <p:spPr>
          <a:xfrm>
            <a:off x="7236296" y="3861048"/>
            <a:ext cx="1467285" cy="115212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Capacità di impegno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1,86%</a:t>
            </a:r>
          </a:p>
        </p:txBody>
      </p:sp>
      <p:sp>
        <p:nvSpPr>
          <p:cNvPr id="19" name="Figura a mano libera 18"/>
          <p:cNvSpPr/>
          <p:nvPr/>
        </p:nvSpPr>
        <p:spPr>
          <a:xfrm>
            <a:off x="251519" y="5288600"/>
            <a:ext cx="1883936" cy="792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Avanzamento fisico</a:t>
            </a:r>
          </a:p>
        </p:txBody>
      </p:sp>
      <p:sp>
        <p:nvSpPr>
          <p:cNvPr id="21" name="Figura a mano libera 20"/>
          <p:cNvSpPr/>
          <p:nvPr/>
        </p:nvSpPr>
        <p:spPr>
          <a:xfrm>
            <a:off x="3059832" y="5203898"/>
            <a:ext cx="2733251" cy="961405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Indicatori di output (v.a.)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Tot partecipanti priorità </a:t>
            </a: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8</a:t>
            </a: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.ii): </a:t>
            </a: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2.052</a:t>
            </a:r>
          </a:p>
        </p:txBody>
      </p:sp>
      <p:sp>
        <p:nvSpPr>
          <p:cNvPr id="22" name="Figura a mano libera 21"/>
          <p:cNvSpPr/>
          <p:nvPr/>
        </p:nvSpPr>
        <p:spPr>
          <a:xfrm>
            <a:off x="6516215" y="5203898"/>
            <a:ext cx="2232249" cy="961405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&lt; 25 anni: </a:t>
            </a: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1.011 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ISCED 1 e 2: </a:t>
            </a: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2.052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5774715" y="5515323"/>
            <a:ext cx="741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C00000"/>
                </a:solidFill>
                <a:cs typeface="Arial" pitchFamily="34" charset="0"/>
              </a:rPr>
              <a:t>di cui</a:t>
            </a:r>
          </a:p>
        </p:txBody>
      </p:sp>
      <p:sp>
        <p:nvSpPr>
          <p:cNvPr id="24" name="Segnaposto numero diapositiva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28" name="Freccia in giù 15"/>
          <p:cNvSpPr/>
          <p:nvPr/>
        </p:nvSpPr>
        <p:spPr bwMode="auto">
          <a:xfrm rot="16200000">
            <a:off x="2370509" y="4102554"/>
            <a:ext cx="447817" cy="653346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9" name="Freccia in giù 15"/>
          <p:cNvSpPr/>
          <p:nvPr/>
        </p:nvSpPr>
        <p:spPr bwMode="auto">
          <a:xfrm rot="16200000">
            <a:off x="2370509" y="5357927"/>
            <a:ext cx="447817" cy="653346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2" name="Figura a mano libera 8"/>
          <p:cNvSpPr/>
          <p:nvPr/>
        </p:nvSpPr>
        <p:spPr>
          <a:xfrm>
            <a:off x="251520" y="1908224"/>
            <a:ext cx="1883936" cy="792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Procedure attivate al </a:t>
            </a:r>
            <a:endParaRPr lang="it-IT" sz="1600" kern="0" dirty="0" smtClean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31.12.2017</a:t>
            </a:r>
            <a:endParaRPr lang="it-IT" sz="160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3" name="Freccia in giù 16"/>
          <p:cNvSpPr/>
          <p:nvPr/>
        </p:nvSpPr>
        <p:spPr bwMode="auto">
          <a:xfrm rot="16200000">
            <a:off x="2370510" y="1989194"/>
            <a:ext cx="447817" cy="653346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4" name="Figura a mano libera 11"/>
          <p:cNvSpPr/>
          <p:nvPr/>
        </p:nvSpPr>
        <p:spPr>
          <a:xfrm>
            <a:off x="251520" y="4041112"/>
            <a:ext cx="1883936" cy="792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Avanzamento finanziario</a:t>
            </a:r>
            <a:endParaRPr lang="it-IT" sz="160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61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300192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sz="1600" dirty="0">
              <a:solidFill>
                <a:srgbClr val="365F91"/>
              </a:solidFill>
              <a:ea typeface="ＭＳ Ｐゴシック" panose="020B0600070205080204" pitchFamily="34" charset="-128"/>
              <a:cs typeface="Arial" pitchFamily="34" charset="0"/>
            </a:endParaRPr>
          </a:p>
          <a:p>
            <a:pPr eaLnBrk="1" hangingPunct="1">
              <a:defRPr/>
            </a:pPr>
            <a:endParaRPr lang="it-IT" sz="16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87016" y="1"/>
            <a:ext cx="88569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Attuazione Asse 2 – Inclusione sociale e lotta alla povertà</a:t>
            </a:r>
          </a:p>
          <a:p>
            <a:pPr algn="ctr"/>
            <a:endParaRPr lang="it-IT" sz="28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044824" cy="558698"/>
          </a:xfrm>
          <a:prstGeom prst="rect">
            <a:avLst/>
          </a:prstGeom>
        </p:spPr>
      </p:pic>
      <p:sp>
        <p:nvSpPr>
          <p:cNvPr id="9" name="Figura a mano libera 8"/>
          <p:cNvSpPr/>
          <p:nvPr/>
        </p:nvSpPr>
        <p:spPr>
          <a:xfrm>
            <a:off x="441407" y="1943104"/>
            <a:ext cx="1728000" cy="828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Procedure attivate al </a:t>
            </a:r>
            <a:endParaRPr lang="it-IT" sz="1600" kern="0" dirty="0" smtClean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31.12.2017</a:t>
            </a:r>
            <a:endParaRPr lang="it-IT" sz="160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" name="Figura a mano libera 9"/>
          <p:cNvSpPr/>
          <p:nvPr/>
        </p:nvSpPr>
        <p:spPr>
          <a:xfrm>
            <a:off x="3203848" y="1500356"/>
            <a:ext cx="5709339" cy="1786333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marL="171450" indent="-171450" algn="just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ü"/>
              <a:defRPr/>
            </a:pPr>
            <a:r>
              <a:rPr lang="it-IT" sz="1600" kern="0" dirty="0">
                <a:solidFill>
                  <a:prstClr val="black"/>
                </a:solidFill>
                <a:cs typeface="Arial" pitchFamily="34" charset="0"/>
              </a:rPr>
              <a:t>Avviso n. 10/2016 </a:t>
            </a:r>
            <a:r>
              <a:rPr lang="it-IT" sz="1600" b="0" i="1" kern="0" dirty="0">
                <a:solidFill>
                  <a:prstClr val="black"/>
                </a:solidFill>
                <a:cs typeface="Arial" pitchFamily="34" charset="0"/>
              </a:rPr>
              <a:t>per la presentazione di operazioni per l’inserimento socio lavorativo per i soggetti in esecuzione penale.</a:t>
            </a:r>
          </a:p>
          <a:p>
            <a:pPr marL="171450" indent="-171450" algn="just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ü"/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Avviso n. 18/2017 </a:t>
            </a:r>
            <a:r>
              <a:rPr lang="it-IT" sz="1600" b="0" i="1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per la realizzazione di percorsi formativi rivolti alle persone con disabilità</a:t>
            </a: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.</a:t>
            </a:r>
          </a:p>
          <a:p>
            <a:pPr marL="171450" indent="-171450" algn="just" defTabSz="1289050">
              <a:lnSpc>
                <a:spcPct val="90000"/>
              </a:lnSpc>
              <a:spcAft>
                <a:spcPct val="35000"/>
              </a:spcAft>
              <a:buFont typeface="Wingdings" panose="05000000000000000000" pitchFamily="2" charset="2"/>
              <a:buChar char="ü"/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Avviso n. 17/2017 </a:t>
            </a:r>
            <a:r>
              <a:rPr lang="it-IT" sz="1600" b="0" i="1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per la realizzazione di percorsi per la formazione di assistenti familiari</a:t>
            </a: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.</a:t>
            </a:r>
          </a:p>
        </p:txBody>
      </p:sp>
      <p:sp>
        <p:nvSpPr>
          <p:cNvPr id="12" name="Figura a mano libera 11"/>
          <p:cNvSpPr/>
          <p:nvPr/>
        </p:nvSpPr>
        <p:spPr>
          <a:xfrm>
            <a:off x="441407" y="3803157"/>
            <a:ext cx="1728000" cy="828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Avanzamento </a:t>
            </a: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finanziario</a:t>
            </a:r>
          </a:p>
        </p:txBody>
      </p:sp>
      <p:sp>
        <p:nvSpPr>
          <p:cNvPr id="13" name="Figura a mano libera 12"/>
          <p:cNvSpPr/>
          <p:nvPr/>
        </p:nvSpPr>
        <p:spPr>
          <a:xfrm>
            <a:off x="3203848" y="3573016"/>
            <a:ext cx="1872208" cy="1296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Dotazione finanziaria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€ 168.119.768,00</a:t>
            </a:r>
          </a:p>
        </p:txBody>
      </p:sp>
      <p:sp>
        <p:nvSpPr>
          <p:cNvPr id="15" name="Figura a mano libera 14"/>
          <p:cNvSpPr/>
          <p:nvPr/>
        </p:nvSpPr>
        <p:spPr>
          <a:xfrm>
            <a:off x="5292080" y="3573016"/>
            <a:ext cx="2088232" cy="1296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t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Impegni giuridicamente vincolanti al 31.12.2017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€ 0,00</a:t>
            </a:r>
          </a:p>
        </p:txBody>
      </p:sp>
      <p:sp>
        <p:nvSpPr>
          <p:cNvPr id="16" name="Freccia in giù 15"/>
          <p:cNvSpPr/>
          <p:nvPr/>
        </p:nvSpPr>
        <p:spPr bwMode="auto">
          <a:xfrm rot="16200000">
            <a:off x="2597029" y="3950289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7" name="Freccia in giù 16"/>
          <p:cNvSpPr/>
          <p:nvPr/>
        </p:nvSpPr>
        <p:spPr bwMode="auto">
          <a:xfrm rot="16200000">
            <a:off x="2541415" y="2064141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8" name="Figura a mano libera 17"/>
          <p:cNvSpPr/>
          <p:nvPr/>
        </p:nvSpPr>
        <p:spPr>
          <a:xfrm>
            <a:off x="7596336" y="3573016"/>
            <a:ext cx="1368152" cy="1296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Capacità di impegno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0%</a:t>
            </a:r>
          </a:p>
        </p:txBody>
      </p:sp>
      <p:sp>
        <p:nvSpPr>
          <p:cNvPr id="19" name="Figura a mano libera 18"/>
          <p:cNvSpPr/>
          <p:nvPr/>
        </p:nvSpPr>
        <p:spPr>
          <a:xfrm>
            <a:off x="441407" y="5156738"/>
            <a:ext cx="1728000" cy="828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Destinatari target</a:t>
            </a:r>
          </a:p>
        </p:txBody>
      </p:sp>
      <p:sp>
        <p:nvSpPr>
          <p:cNvPr id="21" name="Figura a mano libera 20"/>
          <p:cNvSpPr/>
          <p:nvPr/>
        </p:nvSpPr>
        <p:spPr>
          <a:xfrm>
            <a:off x="3250646" y="5079604"/>
            <a:ext cx="5713841" cy="1078042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Persone inattive, non occupate, persone in carico ai servizi sociali, socio-assistenziali o sanitari in condizione di disabilità; disoccupati e inoccupati; persone appartenenti alle categorie svantaggiate.  </a:t>
            </a:r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2"/>
          </p:nvPr>
        </p:nvSpPr>
        <p:spPr>
          <a:xfrm>
            <a:off x="6660232" y="6376243"/>
            <a:ext cx="2133600" cy="365125"/>
          </a:xfrm>
        </p:spPr>
        <p:txBody>
          <a:bodyPr/>
          <a:lstStyle/>
          <a:p>
            <a:fld id="{E8A12B40-A0DA-4D1A-A20A-71BF3E74F813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24" name="Freccia in giù 19"/>
          <p:cNvSpPr/>
          <p:nvPr/>
        </p:nvSpPr>
        <p:spPr bwMode="auto">
          <a:xfrm rot="16200000">
            <a:off x="2579512" y="5320054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6" name="Freccia in giù 15"/>
          <p:cNvSpPr/>
          <p:nvPr/>
        </p:nvSpPr>
        <p:spPr bwMode="auto">
          <a:xfrm rot="16200000">
            <a:off x="2597030" y="3950289"/>
            <a:ext cx="447817" cy="597142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40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18864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104029" y="1628800"/>
            <a:ext cx="11713479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sz="1600" dirty="0">
              <a:solidFill>
                <a:srgbClr val="365F91"/>
              </a:solidFill>
              <a:ea typeface="ＭＳ Ｐゴシック" panose="020B0600070205080204" pitchFamily="34" charset="-128"/>
              <a:cs typeface="Arial" pitchFamily="34" charset="0"/>
            </a:endParaRPr>
          </a:p>
          <a:p>
            <a:pPr eaLnBrk="1" hangingPunct="1">
              <a:defRPr/>
            </a:pPr>
            <a:endParaRPr lang="it-IT" sz="16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87016" y="0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</a:rPr>
              <a:t>Attuazione Asse 3 – Istruzione e Formazione  </a:t>
            </a:r>
            <a:r>
              <a:rPr lang="it-IT" sz="2200" dirty="0" smtClean="0">
                <a:solidFill>
                  <a:srgbClr val="0066CC"/>
                </a:solidFill>
              </a:rPr>
              <a:t>(1/3)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044824" cy="558698"/>
          </a:xfrm>
          <a:prstGeom prst="rect">
            <a:avLst/>
          </a:prstGeom>
        </p:spPr>
      </p:pic>
      <p:sp>
        <p:nvSpPr>
          <p:cNvPr id="12" name="Figura a mano libera 11"/>
          <p:cNvSpPr/>
          <p:nvPr/>
        </p:nvSpPr>
        <p:spPr>
          <a:xfrm>
            <a:off x="2160241" y="4243613"/>
            <a:ext cx="2026574" cy="855002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Dotazione finanziaria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€ 257.538.129,00</a:t>
            </a:r>
          </a:p>
        </p:txBody>
      </p:sp>
      <p:sp>
        <p:nvSpPr>
          <p:cNvPr id="13" name="Figura a mano libera 12"/>
          <p:cNvSpPr/>
          <p:nvPr/>
        </p:nvSpPr>
        <p:spPr>
          <a:xfrm>
            <a:off x="4499992" y="4243614"/>
            <a:ext cx="2643489" cy="855001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Impegni giuridicamente vincolanti al 31.12.2017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€ 82.779.136,69</a:t>
            </a:r>
          </a:p>
        </p:txBody>
      </p:sp>
      <p:sp>
        <p:nvSpPr>
          <p:cNvPr id="15" name="Freccia in giù 14"/>
          <p:cNvSpPr/>
          <p:nvPr/>
        </p:nvSpPr>
        <p:spPr bwMode="auto">
          <a:xfrm rot="16200000">
            <a:off x="1702053" y="4498747"/>
            <a:ext cx="447817" cy="468561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4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6" name="Freccia in giù 15"/>
          <p:cNvSpPr/>
          <p:nvPr/>
        </p:nvSpPr>
        <p:spPr bwMode="auto">
          <a:xfrm rot="16200000">
            <a:off x="1702052" y="2181186"/>
            <a:ext cx="447817" cy="468559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6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7" name="Figura a mano libera 16"/>
          <p:cNvSpPr/>
          <p:nvPr/>
        </p:nvSpPr>
        <p:spPr>
          <a:xfrm>
            <a:off x="7526035" y="4243613"/>
            <a:ext cx="1512167" cy="855001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Capacità di </a:t>
            </a:r>
            <a:r>
              <a:rPr lang="it-IT" sz="16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impegno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32,14%</a:t>
            </a:r>
            <a:endParaRPr lang="it-IT" sz="160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9" name="Freccia in giù 18"/>
          <p:cNvSpPr/>
          <p:nvPr/>
        </p:nvSpPr>
        <p:spPr bwMode="auto">
          <a:xfrm rot="16200000">
            <a:off x="1702053" y="5506860"/>
            <a:ext cx="447817" cy="468561"/>
          </a:xfrm>
          <a:prstGeom prst="downArrow">
            <a:avLst/>
          </a:prstGeom>
          <a:solidFill>
            <a:srgbClr val="A500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 eaLnBrk="1" hangingPunct="1">
              <a:defRPr/>
            </a:pPr>
            <a:endParaRPr lang="it-IT" sz="14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0" name="Figura a mano libera 19"/>
          <p:cNvSpPr/>
          <p:nvPr/>
        </p:nvSpPr>
        <p:spPr>
          <a:xfrm>
            <a:off x="2160240" y="764704"/>
            <a:ext cx="6876256" cy="324036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pubblico n. 4/2015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per la realizzazione dei percorsi formativi di istruzione e formazione professionale –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II, III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e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IV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annualità a.s.f.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2015-16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pubblico n. 5/2016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per il finanziamento di borse regionali di dottorato di ricerca in Sicilia –  a.a.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2016/17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pubblico n. 6/2016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per il finanziamento di contratti di formazione specialistica nell'area medico-sanitaria in Sicilia.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pubblico n. 7/2016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per la realizzazione di percorsi Formativi di Istruzione e Formazione Professionale seconda e quarta annualità </a:t>
            </a:r>
            <a:r>
              <a:rPr lang="it-IT" sz="1400" b="0" kern="0" dirty="0" err="1">
                <a:solidFill>
                  <a:prstClr val="black"/>
                </a:solidFill>
                <a:cs typeface="Arial" pitchFamily="34" charset="0"/>
              </a:rPr>
              <a:t>a.s.f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.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2016/17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pubblico n. 9/2016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per la presentazione di candidature per l’attuazione dell’offerta formativa di Istruzione Tecnica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Superiore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in Sicilia per </a:t>
            </a:r>
            <a:r>
              <a:rPr lang="it-IT" sz="1400" b="0" kern="0" dirty="0" err="1">
                <a:solidFill>
                  <a:prstClr val="black"/>
                </a:solidFill>
                <a:cs typeface="Arial" pitchFamily="34" charset="0"/>
              </a:rPr>
              <a:t>l’a.s.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2016/17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pubblico n. 11/2017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per rafforzare l’</a:t>
            </a:r>
            <a:r>
              <a:rPr lang="it-IT" sz="1400" b="0" kern="0" dirty="0" err="1">
                <a:solidFill>
                  <a:prstClr val="black"/>
                </a:solidFill>
                <a:cs typeface="Arial" pitchFamily="34" charset="0"/>
              </a:rPr>
              <a:t>occupabilità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 nel sistema della R&amp;S.</a:t>
            </a:r>
          </a:p>
          <a:p>
            <a:pPr marL="171450" indent="-171450">
              <a:buFont typeface="Wingdings" panose="05000000000000000000" pitchFamily="2" charset="2"/>
              <a:buChar char="ü"/>
              <a:defRPr/>
            </a:pP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Avviso pubblico n. 16/2017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per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finanziare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azioni di rafforzamento per la formazione dei liberi professionisti lavoratori autonomi.</a:t>
            </a:r>
          </a:p>
        </p:txBody>
      </p:sp>
      <p:sp>
        <p:nvSpPr>
          <p:cNvPr id="21" name="Figura a mano libera 20"/>
          <p:cNvSpPr/>
          <p:nvPr/>
        </p:nvSpPr>
        <p:spPr>
          <a:xfrm>
            <a:off x="2160239" y="5301208"/>
            <a:ext cx="3026601" cy="83634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Indicatori di output (v.a.)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Tot partecipanti priorità 10.i) e 10.ii): </a:t>
            </a: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8.585</a:t>
            </a:r>
          </a:p>
        </p:txBody>
      </p:sp>
      <p:sp>
        <p:nvSpPr>
          <p:cNvPr id="22" name="Figura a mano libera 21"/>
          <p:cNvSpPr/>
          <p:nvPr/>
        </p:nvSpPr>
        <p:spPr>
          <a:xfrm>
            <a:off x="6215844" y="5301208"/>
            <a:ext cx="2808312" cy="83634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Inattivi: </a:t>
            </a: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8.533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&lt; 25 anni: </a:t>
            </a: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8.366 </a:t>
            </a: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ISCED 1 e 2: </a:t>
            </a:r>
            <a:r>
              <a:rPr lang="it-IT" sz="14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8.369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5388395" y="5589240"/>
            <a:ext cx="983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C00000"/>
                </a:solidFill>
                <a:cs typeface="Arial" pitchFamily="34" charset="0"/>
              </a:rPr>
              <a:t>di cui</a:t>
            </a: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25" name="Figura a mano libera 8"/>
          <p:cNvSpPr/>
          <p:nvPr/>
        </p:nvSpPr>
        <p:spPr>
          <a:xfrm>
            <a:off x="104029" y="1980438"/>
            <a:ext cx="1587652" cy="828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Procedure attivate al </a:t>
            </a:r>
            <a:endParaRPr lang="it-IT" sz="1600" kern="0" dirty="0" smtClean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31.12.2017</a:t>
            </a:r>
            <a:endParaRPr lang="it-IT" sz="160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6" name="Figura a mano libera 11"/>
          <p:cNvSpPr/>
          <p:nvPr/>
        </p:nvSpPr>
        <p:spPr>
          <a:xfrm>
            <a:off x="104029" y="4277675"/>
            <a:ext cx="1587652" cy="828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Avanzamento </a:t>
            </a: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finanziario</a:t>
            </a:r>
          </a:p>
        </p:txBody>
      </p:sp>
      <p:sp>
        <p:nvSpPr>
          <p:cNvPr id="27" name="Figura a mano libera 18"/>
          <p:cNvSpPr/>
          <p:nvPr/>
        </p:nvSpPr>
        <p:spPr>
          <a:xfrm>
            <a:off x="104029" y="5301208"/>
            <a:ext cx="1587652" cy="828000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solidFill>
            <a:srgbClr val="DDDDD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129524" tIns="129524" rIns="129524" bIns="129524" spcCol="127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6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Destinatari target</a:t>
            </a:r>
          </a:p>
        </p:txBody>
      </p:sp>
    </p:spTree>
    <p:extLst>
      <p:ext uri="{BB962C8B-B14F-4D97-AF65-F5344CB8AC3E}">
        <p14:creationId xmlns:p14="http://schemas.microsoft.com/office/powerpoint/2010/main" val="140499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</TotalTime>
  <Words>2688</Words>
  <Application>Microsoft Office PowerPoint</Application>
  <PresentationFormat>On-screen Show (4:3)</PresentationFormat>
  <Paragraphs>509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ＭＳ Ｐゴシック</vt:lpstr>
      <vt:lpstr>SimSun</vt:lpstr>
      <vt:lpstr>Arial</vt:lpstr>
      <vt:lpstr>Arial Black</vt:lpstr>
      <vt:lpstr>Calibri</vt:lpstr>
      <vt:lpstr>Tahoma</vt:lpstr>
      <vt:lpstr>Times New Roman</vt:lpstr>
      <vt:lpstr>Wingdings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College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Elda Maria Rizzo</cp:lastModifiedBy>
  <cp:revision>610</cp:revision>
  <dcterms:created xsi:type="dcterms:W3CDTF">2007-03-15T14:10:26Z</dcterms:created>
  <dcterms:modified xsi:type="dcterms:W3CDTF">2018-05-22T09:38:17Z</dcterms:modified>
</cp:coreProperties>
</file>